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256" r:id="rId2"/>
    <p:sldId id="260" r:id="rId3"/>
    <p:sldId id="259" r:id="rId4"/>
    <p:sldId id="257" r:id="rId5"/>
    <p:sldId id="262" r:id="rId6"/>
    <p:sldId id="265" r:id="rId7"/>
    <p:sldId id="263" r:id="rId8"/>
    <p:sldId id="266" r:id="rId9"/>
    <p:sldId id="267" r:id="rId10"/>
    <p:sldId id="264" r:id="rId11"/>
    <p:sldId id="268" r:id="rId12"/>
    <p:sldId id="271" r:id="rId13"/>
    <p:sldId id="269" r:id="rId14"/>
    <p:sldId id="270" r:id="rId15"/>
    <p:sldId id="258" r:id="rId16"/>
    <p:sldId id="261"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047" autoAdjust="0"/>
  </p:normalViewPr>
  <p:slideViewPr>
    <p:cSldViewPr snapToGrid="0" snapToObjects="1">
      <p:cViewPr varScale="1">
        <p:scale>
          <a:sx n="85" d="100"/>
          <a:sy n="85" d="100"/>
        </p:scale>
        <p:origin x="-112" y="-584"/>
      </p:cViewPr>
      <p:guideLst>
        <p:guide orient="horz" pos="2160"/>
        <p:guide pos="2880"/>
      </p:guideLst>
    </p:cSldViewPr>
  </p:slideViewPr>
  <p:notesTextViewPr>
    <p:cViewPr>
      <p:scale>
        <a:sx n="100" d="100"/>
        <a:sy n="100" d="100"/>
      </p:scale>
      <p:origin x="0" y="44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74C162-E686-8943-AE10-2E94964DBE98}" type="datetimeFigureOut">
              <a:rPr lang="en-US" smtClean="0"/>
              <a:t>2/18/13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833563-ED74-894C-AF71-F8F48DE28B74}" type="slidenum">
              <a:rPr lang="en-US" smtClean="0"/>
              <a:t>‹#›</a:t>
            </a:fld>
            <a:endParaRPr lang="en-US"/>
          </a:p>
        </p:txBody>
      </p:sp>
    </p:spTree>
    <p:extLst>
      <p:ext uri="{BB962C8B-B14F-4D97-AF65-F5344CB8AC3E}">
        <p14:creationId xmlns:p14="http://schemas.microsoft.com/office/powerpoint/2010/main" val="183375597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Build the data table from the student’s results while discussing this slide. See Slide#5 for the data table the students should come up with.</a:t>
            </a:r>
            <a:endParaRPr lang="en-US" dirty="0"/>
          </a:p>
        </p:txBody>
      </p:sp>
      <p:sp>
        <p:nvSpPr>
          <p:cNvPr id="4" name="Slide Number Placeholder 3"/>
          <p:cNvSpPr>
            <a:spLocks noGrp="1"/>
          </p:cNvSpPr>
          <p:nvPr>
            <p:ph type="sldNum" sz="quarter" idx="10"/>
          </p:nvPr>
        </p:nvSpPr>
        <p:spPr/>
        <p:txBody>
          <a:bodyPr/>
          <a:lstStyle/>
          <a:p>
            <a:fld id="{B1833563-ED74-894C-AF71-F8F48DE28B74}" type="slidenum">
              <a:rPr lang="en-US" smtClean="0"/>
              <a:t>3</a:t>
            </a:fld>
            <a:endParaRPr lang="en-US"/>
          </a:p>
        </p:txBody>
      </p:sp>
    </p:spTree>
    <p:extLst>
      <p:ext uri="{BB962C8B-B14F-4D97-AF65-F5344CB8AC3E}">
        <p14:creationId xmlns:p14="http://schemas.microsoft.com/office/powerpoint/2010/main" val="41059817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Give the students a blank table and ask them to complete based on their data.</a:t>
            </a:r>
          </a:p>
          <a:p>
            <a:r>
              <a:rPr lang="en-US" dirty="0" smtClean="0"/>
              <a:t>The table above is what it should look like.</a:t>
            </a:r>
          </a:p>
          <a:p>
            <a:r>
              <a:rPr lang="en-US" sz="1200" dirty="0" smtClean="0"/>
              <a:t>How does the amount in grams of the metal depend </a:t>
            </a:r>
          </a:p>
          <a:p>
            <a:r>
              <a:rPr lang="en-US" sz="1200" dirty="0" smtClean="0"/>
              <a:t>on current and time? </a:t>
            </a:r>
          </a:p>
          <a:p>
            <a:r>
              <a:rPr lang="en-US" sz="1200" dirty="0" smtClean="0"/>
              <a:t>The next slide shows the proportionalities the students should obtain.</a:t>
            </a:r>
            <a:endParaRPr lang="en-US" sz="1200" dirty="0"/>
          </a:p>
        </p:txBody>
      </p:sp>
      <p:sp>
        <p:nvSpPr>
          <p:cNvPr id="4" name="Slide Number Placeholder 3"/>
          <p:cNvSpPr>
            <a:spLocks noGrp="1"/>
          </p:cNvSpPr>
          <p:nvPr>
            <p:ph type="sldNum" sz="quarter" idx="10"/>
          </p:nvPr>
        </p:nvSpPr>
        <p:spPr/>
        <p:txBody>
          <a:bodyPr/>
          <a:lstStyle/>
          <a:p>
            <a:fld id="{B1833563-ED74-894C-AF71-F8F48DE28B74}" type="slidenum">
              <a:rPr lang="en-US" smtClean="0"/>
              <a:t>4</a:t>
            </a:fld>
            <a:endParaRPr lang="en-US"/>
          </a:p>
        </p:txBody>
      </p:sp>
    </p:spTree>
    <p:extLst>
      <p:ext uri="{BB962C8B-B14F-4D97-AF65-F5344CB8AC3E}">
        <p14:creationId xmlns:p14="http://schemas.microsoft.com/office/powerpoint/2010/main" val="23275765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Answers:</a:t>
            </a:r>
          </a:p>
          <a:p>
            <a:pPr>
              <a:buNone/>
            </a:pPr>
            <a:r>
              <a:rPr lang="en-US" dirty="0" smtClean="0"/>
              <a:t>Time vs. Amount: amount α time</a:t>
            </a:r>
          </a:p>
          <a:p>
            <a:pPr>
              <a:buNone/>
            </a:pPr>
            <a:r>
              <a:rPr lang="en-US" dirty="0" smtClean="0"/>
              <a:t>Current vs. Amount: amount α current(amps)</a:t>
            </a:r>
          </a:p>
          <a:p>
            <a:endParaRPr lang="en-US" dirty="0"/>
          </a:p>
        </p:txBody>
      </p:sp>
      <p:sp>
        <p:nvSpPr>
          <p:cNvPr id="4" name="Slide Number Placeholder 3"/>
          <p:cNvSpPr>
            <a:spLocks noGrp="1"/>
          </p:cNvSpPr>
          <p:nvPr>
            <p:ph type="sldNum" sz="quarter" idx="10"/>
          </p:nvPr>
        </p:nvSpPr>
        <p:spPr/>
        <p:txBody>
          <a:bodyPr/>
          <a:lstStyle/>
          <a:p>
            <a:fld id="{B1833563-ED74-894C-AF71-F8F48DE28B74}" type="slidenum">
              <a:rPr lang="en-US" smtClean="0"/>
              <a:t>5</a:t>
            </a:fld>
            <a:endParaRPr lang="en-US"/>
          </a:p>
        </p:txBody>
      </p:sp>
    </p:spTree>
    <p:extLst>
      <p:ext uri="{BB962C8B-B14F-4D97-AF65-F5344CB8AC3E}">
        <p14:creationId xmlns:p14="http://schemas.microsoft.com/office/powerpoint/2010/main" val="41030514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None/>
            </a:pPr>
            <a:r>
              <a:rPr lang="en-US" dirty="0" smtClean="0"/>
              <a:t>Set-up the Electrolysis simulation for silver/silver and then for iron/iron.</a:t>
            </a:r>
          </a:p>
          <a:p>
            <a:pPr>
              <a:buNone/>
            </a:pPr>
            <a:r>
              <a:rPr lang="en-US" dirty="0" smtClean="0"/>
              <a:t>Look at the particulate level animation at the cathode and anode.</a:t>
            </a:r>
          </a:p>
          <a:p>
            <a:pPr>
              <a:buNone/>
            </a:pPr>
            <a:r>
              <a:rPr lang="en-US" dirty="0" smtClean="0"/>
              <a:t>Talk about half-reactions (since those were discussed with</a:t>
            </a:r>
            <a:r>
              <a:rPr lang="en-US" baseline="0" dirty="0" smtClean="0"/>
              <a:t> Galvanic cells)</a:t>
            </a:r>
            <a:endParaRPr lang="en-US" dirty="0" smtClean="0"/>
          </a:p>
          <a:p>
            <a:pPr>
              <a:buNone/>
            </a:pPr>
            <a:r>
              <a:rPr lang="en-US" dirty="0" smtClean="0"/>
              <a:t>Notice what has to happen for an atom of the metal to plate out on the cathode or to oxidize to form its ion at the anode. </a:t>
            </a:r>
          </a:p>
          <a:p>
            <a:pPr>
              <a:buNone/>
            </a:pPr>
            <a:r>
              <a:rPr lang="en-US" dirty="0" smtClean="0"/>
              <a:t>Watch the simulation how many atoms of copper, iron or silver plate out? </a:t>
            </a:r>
          </a:p>
          <a:p>
            <a:pPr>
              <a:buNone/>
            </a:pPr>
            <a:r>
              <a:rPr lang="en-US" dirty="0" smtClean="0"/>
              <a:t>Notice for silver/silver only one electron is transferred, but two electrons are transferred for iron. How many atoms are reduced or oxidized. So should the amount be grams in or in atoms? So notice four atom</a:t>
            </a:r>
          </a:p>
          <a:p>
            <a:pPr>
              <a:buNone/>
            </a:pPr>
            <a:r>
              <a:rPr lang="en-US" dirty="0" smtClean="0"/>
              <a:t>We have to discuss amount in terms of moles!</a:t>
            </a:r>
          </a:p>
        </p:txBody>
      </p:sp>
      <p:sp>
        <p:nvSpPr>
          <p:cNvPr id="4" name="Slide Number Placeholder 3"/>
          <p:cNvSpPr>
            <a:spLocks noGrp="1"/>
          </p:cNvSpPr>
          <p:nvPr>
            <p:ph type="sldNum" sz="quarter" idx="10"/>
          </p:nvPr>
        </p:nvSpPr>
        <p:spPr/>
        <p:txBody>
          <a:bodyPr/>
          <a:lstStyle/>
          <a:p>
            <a:fld id="{B1833563-ED74-894C-AF71-F8F48DE28B74}" type="slidenum">
              <a:rPr lang="en-US" smtClean="0"/>
              <a:t>6</a:t>
            </a:fld>
            <a:endParaRPr lang="en-US"/>
          </a:p>
        </p:txBody>
      </p:sp>
    </p:spTree>
    <p:extLst>
      <p:ext uri="{BB962C8B-B14F-4D97-AF65-F5344CB8AC3E}">
        <p14:creationId xmlns:p14="http://schemas.microsoft.com/office/powerpoint/2010/main" val="29865178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the students figure out that they should express</a:t>
            </a:r>
            <a:r>
              <a:rPr lang="en-US" baseline="0" dirty="0" smtClean="0"/>
              <a:t> the amount in terms of moles. Ask them to determine the moles for each metal in each experiment then show them this slide.</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SO the moles are directly proportional to both current and time.</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Now ask: </a:t>
            </a:r>
            <a:r>
              <a:rPr lang="en-US" dirty="0" smtClean="0"/>
              <a:t>Looking at the table what do you see that is interesting? Hmm the moles of iron and zinc are the same but the moles for silver are twice as much</a:t>
            </a:r>
          </a:p>
          <a:p>
            <a:r>
              <a:rPr lang="en-US" dirty="0" smtClean="0"/>
              <a:t>If the students do not see anything interesting ask, How are the number of moles of Fe related to Zn? To Silver?</a:t>
            </a:r>
          </a:p>
          <a:p>
            <a:r>
              <a:rPr lang="en-US" dirty="0" smtClean="0"/>
              <a:t>What did you see different about the particulate level animation of the silver/silver cathode and the iron/iron cathode.</a:t>
            </a:r>
          </a:p>
          <a:p>
            <a:r>
              <a:rPr lang="en-US" dirty="0" smtClean="0"/>
              <a:t>TO</a:t>
            </a:r>
            <a:r>
              <a:rPr lang="en-US" baseline="0" dirty="0" smtClean="0"/>
              <a:t> get the moles of iron and zinc to equal to moles of silver what do we do? Must multiply the </a:t>
            </a:r>
            <a:r>
              <a:rPr lang="en-US" dirty="0" smtClean="0"/>
              <a:t>the number of electrons transferred </a:t>
            </a:r>
            <a:r>
              <a:rPr lang="en-US" baseline="0" dirty="0" smtClean="0"/>
              <a:t>of Fe or Zn by the moles to get moles of silver.</a:t>
            </a:r>
          </a:p>
          <a:p>
            <a:endParaRPr lang="en-US" baseline="0" dirty="0" smtClean="0"/>
          </a:p>
        </p:txBody>
      </p:sp>
      <p:sp>
        <p:nvSpPr>
          <p:cNvPr id="4" name="Slide Number Placeholder 3"/>
          <p:cNvSpPr>
            <a:spLocks noGrp="1"/>
          </p:cNvSpPr>
          <p:nvPr>
            <p:ph type="sldNum" sz="quarter" idx="10"/>
          </p:nvPr>
        </p:nvSpPr>
        <p:spPr/>
        <p:txBody>
          <a:bodyPr/>
          <a:lstStyle/>
          <a:p>
            <a:fld id="{B1833563-ED74-894C-AF71-F8F48DE28B74}" type="slidenum">
              <a:rPr lang="en-US" smtClean="0"/>
              <a:t>7</a:t>
            </a:fld>
            <a:endParaRPr lang="en-US"/>
          </a:p>
        </p:txBody>
      </p:sp>
    </p:spTree>
    <p:extLst>
      <p:ext uri="{BB962C8B-B14F-4D97-AF65-F5344CB8AC3E}">
        <p14:creationId xmlns:p14="http://schemas.microsoft.com/office/powerpoint/2010/main" val="24977257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None/>
            </a:pPr>
            <a:r>
              <a:rPr lang="en-US" dirty="0" smtClean="0"/>
              <a:t>Notice the moles of silver are twice the moles of iron or zinc. To correct we would have to divide the moles of silver by 2. </a:t>
            </a:r>
          </a:p>
          <a:p>
            <a:pPr>
              <a:buNone/>
            </a:pPr>
            <a:r>
              <a:rPr lang="en-US" dirty="0" smtClean="0"/>
              <a:t>What is it about silver that is half of iron or zinc? the number of electrons transferred.</a:t>
            </a:r>
          </a:p>
          <a:p>
            <a:pPr>
              <a:buNone/>
            </a:pPr>
            <a:endParaRPr lang="en-US" dirty="0" smtClean="0"/>
          </a:p>
          <a:p>
            <a:pPr>
              <a:buNone/>
            </a:pPr>
            <a:endParaRPr lang="en-US" dirty="0" smtClean="0"/>
          </a:p>
        </p:txBody>
      </p:sp>
      <p:sp>
        <p:nvSpPr>
          <p:cNvPr id="4" name="Slide Number Placeholder 3"/>
          <p:cNvSpPr>
            <a:spLocks noGrp="1"/>
          </p:cNvSpPr>
          <p:nvPr>
            <p:ph type="sldNum" sz="quarter" idx="10"/>
          </p:nvPr>
        </p:nvSpPr>
        <p:spPr/>
        <p:txBody>
          <a:bodyPr/>
          <a:lstStyle/>
          <a:p>
            <a:fld id="{B1833563-ED74-894C-AF71-F8F48DE28B74}" type="slidenum">
              <a:rPr lang="en-US" smtClean="0"/>
              <a:t>8</a:t>
            </a:fld>
            <a:endParaRPr lang="en-US"/>
          </a:p>
        </p:txBody>
      </p:sp>
    </p:spTree>
    <p:extLst>
      <p:ext uri="{BB962C8B-B14F-4D97-AF65-F5344CB8AC3E}">
        <p14:creationId xmlns:p14="http://schemas.microsoft.com/office/powerpoint/2010/main" val="19146126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0.00931 moles α (3 amps* 600 s)/+2</a:t>
            </a:r>
          </a:p>
          <a:p>
            <a:pPr>
              <a:buNone/>
            </a:pPr>
            <a:r>
              <a:rPr lang="en-US" dirty="0" smtClean="0"/>
              <a:t>(1.03e-5 or 9.7e4)</a:t>
            </a:r>
          </a:p>
          <a:p>
            <a:pPr>
              <a:buNone/>
            </a:pPr>
            <a:r>
              <a:rPr lang="en-US" dirty="0" smtClean="0"/>
              <a:t>This is Faraday’s constant.</a:t>
            </a:r>
          </a:p>
          <a:p>
            <a:pPr>
              <a:buNone/>
            </a:pPr>
            <a:endParaRPr lang="en-US" dirty="0" smtClean="0"/>
          </a:p>
          <a:p>
            <a:endParaRPr lang="en-US" dirty="0"/>
          </a:p>
        </p:txBody>
      </p:sp>
      <p:sp>
        <p:nvSpPr>
          <p:cNvPr id="4" name="Slide Number Placeholder 3"/>
          <p:cNvSpPr>
            <a:spLocks noGrp="1"/>
          </p:cNvSpPr>
          <p:nvPr>
            <p:ph type="sldNum" sz="quarter" idx="10"/>
          </p:nvPr>
        </p:nvSpPr>
        <p:spPr/>
        <p:txBody>
          <a:bodyPr/>
          <a:lstStyle/>
          <a:p>
            <a:fld id="{B1833563-ED74-894C-AF71-F8F48DE28B74}" type="slidenum">
              <a:rPr lang="en-US" smtClean="0"/>
              <a:t>9</a:t>
            </a:fld>
            <a:endParaRPr lang="en-US"/>
          </a:p>
        </p:txBody>
      </p:sp>
    </p:spTree>
    <p:extLst>
      <p:ext uri="{BB962C8B-B14F-4D97-AF65-F5344CB8AC3E}">
        <p14:creationId xmlns:p14="http://schemas.microsoft.com/office/powerpoint/2010/main" val="18082275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Answer: C </a:t>
            </a:r>
          </a:p>
          <a:p>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t>
            </a:r>
            <a:r>
              <a:rPr lang="en-US" sz="1200" kern="1200" dirty="0" err="1" smtClean="0">
                <a:solidFill>
                  <a:schemeClr val="tx1"/>
                </a:solidFill>
                <a:effectLst/>
                <a:latin typeface="+mn-lt"/>
                <a:ea typeface="+mn-ea"/>
                <a:cs typeface="+mn-cs"/>
              </a:rPr>
              <a:t>Laurino</a:t>
            </a:r>
            <a:r>
              <a:rPr lang="en-US" sz="1200" kern="1200" dirty="0" smtClean="0">
                <a:solidFill>
                  <a:schemeClr val="tx1"/>
                </a:solidFill>
                <a:effectLst/>
                <a:latin typeface="+mn-lt"/>
                <a:ea typeface="+mn-ea"/>
                <a:cs typeface="+mn-cs"/>
              </a:rPr>
              <a:t> and Cannon, (2009) Test Item File for </a:t>
            </a:r>
            <a:r>
              <a:rPr lang="en-US" sz="1200" i="1" kern="1200" dirty="0" smtClean="0">
                <a:solidFill>
                  <a:schemeClr val="tx1"/>
                </a:solidFill>
                <a:effectLst/>
                <a:latin typeface="+mn-lt"/>
                <a:ea typeface="+mn-ea"/>
                <a:cs typeface="+mn-cs"/>
              </a:rPr>
              <a:t>Chemistry: the Central Science</a:t>
            </a:r>
            <a:r>
              <a:rPr lang="en-US" sz="1200" kern="1200" dirty="0" smtClean="0">
                <a:solidFill>
                  <a:schemeClr val="tx1"/>
                </a:solidFill>
                <a:effectLst/>
                <a:latin typeface="+mn-lt"/>
                <a:ea typeface="+mn-ea"/>
                <a:cs typeface="+mn-cs"/>
              </a:rPr>
              <a:t>, 11 edition, Pearson Education Inc.: Upper Saddle River, NJ]</a:t>
            </a:r>
          </a:p>
          <a:p>
            <a:endParaRPr lang="en-US" dirty="0"/>
          </a:p>
        </p:txBody>
      </p:sp>
      <p:sp>
        <p:nvSpPr>
          <p:cNvPr id="4" name="Slide Number Placeholder 3"/>
          <p:cNvSpPr>
            <a:spLocks noGrp="1"/>
          </p:cNvSpPr>
          <p:nvPr>
            <p:ph type="sldNum" sz="quarter" idx="10"/>
          </p:nvPr>
        </p:nvSpPr>
        <p:spPr/>
        <p:txBody>
          <a:bodyPr/>
          <a:lstStyle/>
          <a:p>
            <a:fld id="{B1833563-ED74-894C-AF71-F8F48DE28B74}" type="slidenum">
              <a:rPr lang="en-US" smtClean="0"/>
              <a:t>13</a:t>
            </a:fld>
            <a:endParaRPr lang="en-US"/>
          </a:p>
        </p:txBody>
      </p:sp>
    </p:spTree>
    <p:extLst>
      <p:ext uri="{BB962C8B-B14F-4D97-AF65-F5344CB8AC3E}">
        <p14:creationId xmlns:p14="http://schemas.microsoft.com/office/powerpoint/2010/main" val="14308730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Answer (B) 5.77 min. </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E is the time in seconds</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t>
            </a:r>
            <a:r>
              <a:rPr lang="en-US" sz="1200" kern="1200" dirty="0" err="1" smtClean="0">
                <a:solidFill>
                  <a:schemeClr val="tx1"/>
                </a:solidFill>
                <a:effectLst/>
                <a:latin typeface="+mn-lt"/>
                <a:ea typeface="+mn-ea"/>
                <a:cs typeface="+mn-cs"/>
              </a:rPr>
              <a:t>Laurino</a:t>
            </a:r>
            <a:r>
              <a:rPr lang="en-US" sz="1200" kern="1200" dirty="0" smtClean="0">
                <a:solidFill>
                  <a:schemeClr val="tx1"/>
                </a:solidFill>
                <a:effectLst/>
                <a:latin typeface="+mn-lt"/>
                <a:ea typeface="+mn-ea"/>
                <a:cs typeface="+mn-cs"/>
              </a:rPr>
              <a:t> and Cannon, (2009) Test Item File for </a:t>
            </a:r>
            <a:r>
              <a:rPr lang="en-US" sz="1200" i="1" kern="1200" dirty="0" smtClean="0">
                <a:solidFill>
                  <a:schemeClr val="tx1"/>
                </a:solidFill>
                <a:effectLst/>
                <a:latin typeface="+mn-lt"/>
                <a:ea typeface="+mn-ea"/>
                <a:cs typeface="+mn-cs"/>
              </a:rPr>
              <a:t>Chemistry: the Central Science</a:t>
            </a:r>
            <a:r>
              <a:rPr lang="en-US" sz="1200" kern="1200" dirty="0" smtClean="0">
                <a:solidFill>
                  <a:schemeClr val="tx1"/>
                </a:solidFill>
                <a:effectLst/>
                <a:latin typeface="+mn-lt"/>
                <a:ea typeface="+mn-ea"/>
                <a:cs typeface="+mn-cs"/>
              </a:rPr>
              <a:t>, 11 edition, Pearson Education Inc.: Upper Saddle River, NJ]</a:t>
            </a:r>
            <a:r>
              <a:rPr lang="en-US" dirty="0" smtClean="0">
                <a:effectLst/>
              </a:rPr>
              <a:t> </a:t>
            </a:r>
            <a:endParaRPr lang="en-US" dirty="0"/>
          </a:p>
        </p:txBody>
      </p:sp>
      <p:sp>
        <p:nvSpPr>
          <p:cNvPr id="4" name="Slide Number Placeholder 3"/>
          <p:cNvSpPr>
            <a:spLocks noGrp="1"/>
          </p:cNvSpPr>
          <p:nvPr>
            <p:ph type="sldNum" sz="quarter" idx="10"/>
          </p:nvPr>
        </p:nvSpPr>
        <p:spPr/>
        <p:txBody>
          <a:bodyPr/>
          <a:lstStyle/>
          <a:p>
            <a:fld id="{B1833563-ED74-894C-AF71-F8F48DE28B74}" type="slidenum">
              <a:rPr lang="en-US" smtClean="0"/>
              <a:t>14</a:t>
            </a:fld>
            <a:endParaRPr lang="en-US"/>
          </a:p>
        </p:txBody>
      </p:sp>
    </p:spTree>
    <p:extLst>
      <p:ext uri="{BB962C8B-B14F-4D97-AF65-F5344CB8AC3E}">
        <p14:creationId xmlns:p14="http://schemas.microsoft.com/office/powerpoint/2010/main" val="14308730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A78F9E4-B008-9642-95D6-0CCE9C55BF5D}" type="datetimeFigureOut">
              <a:rPr lang="en-US" smtClean="0"/>
              <a:pPr/>
              <a:t>2/18/13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2C1E7A-9E5B-5E44-9CFA-D3B070B8318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78F9E4-B008-9642-95D6-0CCE9C55BF5D}" type="datetimeFigureOut">
              <a:rPr lang="en-US" smtClean="0"/>
              <a:pPr/>
              <a:t>2/18/13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2C1E7A-9E5B-5E44-9CFA-D3B070B8318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78F9E4-B008-9642-95D6-0CCE9C55BF5D}" type="datetimeFigureOut">
              <a:rPr lang="en-US" smtClean="0"/>
              <a:pPr/>
              <a:t>2/18/13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2C1E7A-9E5B-5E44-9CFA-D3B070B8318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78F9E4-B008-9642-95D6-0CCE9C55BF5D}" type="datetimeFigureOut">
              <a:rPr lang="en-US" smtClean="0"/>
              <a:pPr/>
              <a:t>2/18/13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2C1E7A-9E5B-5E44-9CFA-D3B070B8318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78F9E4-B008-9642-95D6-0CCE9C55BF5D}" type="datetimeFigureOut">
              <a:rPr lang="en-US" smtClean="0"/>
              <a:pPr/>
              <a:t>2/18/13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2C1E7A-9E5B-5E44-9CFA-D3B070B8318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A78F9E4-B008-9642-95D6-0CCE9C55BF5D}" type="datetimeFigureOut">
              <a:rPr lang="en-US" smtClean="0"/>
              <a:pPr/>
              <a:t>2/18/13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2C1E7A-9E5B-5E44-9CFA-D3B070B8318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A78F9E4-B008-9642-95D6-0CCE9C55BF5D}" type="datetimeFigureOut">
              <a:rPr lang="en-US" smtClean="0"/>
              <a:pPr/>
              <a:t>2/18/13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2C1E7A-9E5B-5E44-9CFA-D3B070B8318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A78F9E4-B008-9642-95D6-0CCE9C55BF5D}" type="datetimeFigureOut">
              <a:rPr lang="en-US" smtClean="0"/>
              <a:pPr/>
              <a:t>2/18/13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2C1E7A-9E5B-5E44-9CFA-D3B070B8318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78F9E4-B008-9642-95D6-0CCE9C55BF5D}" type="datetimeFigureOut">
              <a:rPr lang="en-US" smtClean="0"/>
              <a:pPr/>
              <a:t>2/18/13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2C1E7A-9E5B-5E44-9CFA-D3B070B8318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78F9E4-B008-9642-95D6-0CCE9C55BF5D}" type="datetimeFigureOut">
              <a:rPr lang="en-US" smtClean="0"/>
              <a:pPr/>
              <a:t>2/18/13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2C1E7A-9E5B-5E44-9CFA-D3B070B8318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78F9E4-B008-9642-95D6-0CCE9C55BF5D}" type="datetimeFigureOut">
              <a:rPr lang="en-US" smtClean="0"/>
              <a:pPr/>
              <a:t>2/18/13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2C1E7A-9E5B-5E44-9CFA-D3B070B8318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78F9E4-B008-9642-95D6-0CCE9C55BF5D}" type="datetimeFigureOut">
              <a:rPr lang="en-US" smtClean="0"/>
              <a:pPr/>
              <a:t>2/18/13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2C1E7A-9E5B-5E44-9CFA-D3B070B8318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media.pearsoncmg.com/bc/bc_0media_chem/chem_sim/electrolysis_fc1_gm_11-26-12/main.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3" Type="http://schemas.openxmlformats.org/officeDocument/2006/relationships/hyperlink" Target="http://www.binarylabs.info/pearson/chem_sim/index.html" TargetMode="External"/><Relationship Id="rId4" Type="http://schemas.openxmlformats.org/officeDocument/2006/relationships/hyperlink" Target="http://media.pearsoncmg.com/bc/bc_0media_chem/chem_sim/electrolysis_fc1_gm_11-26-12/main.html" TargetMode="Externa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DCI 6.3 – Electrolysis </a:t>
            </a:r>
            <a:endParaRPr lang="en-US" dirty="0"/>
          </a:p>
        </p:txBody>
      </p:sp>
      <p:sp>
        <p:nvSpPr>
          <p:cNvPr id="3" name="Subtitle 2"/>
          <p:cNvSpPr>
            <a:spLocks noGrp="1"/>
          </p:cNvSpPr>
          <p:nvPr>
            <p:ph type="subTitle" idx="1"/>
          </p:nvPr>
        </p:nvSpPr>
        <p:spPr/>
        <p:txBody>
          <a:bodyPr/>
          <a:lstStyle/>
          <a:p>
            <a:r>
              <a:rPr lang="en-US" dirty="0" smtClean="0">
                <a:hlinkClick r:id="rId2"/>
              </a:rPr>
              <a:t>Electrolysis Simulation</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Proportionalities </a:t>
            </a:r>
            <a:endParaRPr lang="en-US" dirty="0"/>
          </a:p>
        </p:txBody>
      </p:sp>
      <p:sp>
        <p:nvSpPr>
          <p:cNvPr id="3" name="Content Placeholder 2"/>
          <p:cNvSpPr>
            <a:spLocks noGrp="1"/>
          </p:cNvSpPr>
          <p:nvPr>
            <p:ph idx="1"/>
          </p:nvPr>
        </p:nvSpPr>
        <p:spPr>
          <a:xfrm>
            <a:off x="0" y="1600200"/>
            <a:ext cx="9144000" cy="4525963"/>
          </a:xfrm>
        </p:spPr>
        <p:txBody>
          <a:bodyPr/>
          <a:lstStyle/>
          <a:p>
            <a:pPr>
              <a:buNone/>
            </a:pPr>
            <a:r>
              <a:rPr lang="en-US" dirty="0" smtClean="0"/>
              <a:t>Time vs. Amount (moles)</a:t>
            </a:r>
            <a:r>
              <a:rPr lang="en-US" dirty="0"/>
              <a:t>: </a:t>
            </a:r>
            <a:r>
              <a:rPr lang="en-US" dirty="0" smtClean="0"/>
              <a:t>time α moles</a:t>
            </a:r>
          </a:p>
          <a:p>
            <a:pPr>
              <a:buNone/>
            </a:pPr>
            <a:r>
              <a:rPr lang="en-US" dirty="0" smtClean="0"/>
              <a:t>Current vs. Amount (moles</a:t>
            </a:r>
            <a:r>
              <a:rPr lang="en-US" dirty="0"/>
              <a:t>) </a:t>
            </a:r>
            <a:r>
              <a:rPr lang="en-US" dirty="0" smtClean="0"/>
              <a:t>: current</a:t>
            </a:r>
            <a:r>
              <a:rPr lang="en-US" dirty="0"/>
              <a:t>(amps)  α </a:t>
            </a:r>
            <a:r>
              <a:rPr lang="en-US" dirty="0" smtClean="0"/>
              <a:t>moles </a:t>
            </a:r>
          </a:p>
          <a:p>
            <a:pPr>
              <a:buNone/>
            </a:pPr>
            <a:r>
              <a:rPr lang="en-US" dirty="0" smtClean="0"/>
              <a:t>Charge vs. Amount (moles) </a:t>
            </a:r>
            <a:r>
              <a:rPr lang="en-US" dirty="0"/>
              <a:t>: 1/charge(n electrons/ion</a:t>
            </a:r>
            <a:r>
              <a:rPr lang="en-US" dirty="0" smtClean="0"/>
              <a:t>) α moles </a:t>
            </a:r>
          </a:p>
        </p:txBody>
      </p:sp>
    </p:spTree>
    <p:extLst>
      <p:ext uri="{BB962C8B-B14F-4D97-AF65-F5344CB8AC3E}">
        <p14:creationId xmlns:p14="http://schemas.microsoft.com/office/powerpoint/2010/main" val="1033111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Page</a:t>
            </a:r>
            <a:endParaRPr lang="en-US" dirty="0"/>
          </a:p>
        </p:txBody>
      </p:sp>
      <p:sp>
        <p:nvSpPr>
          <p:cNvPr id="3" name="Content Placeholder 2"/>
          <p:cNvSpPr>
            <a:spLocks noGrp="1"/>
          </p:cNvSpPr>
          <p:nvPr>
            <p:ph idx="1"/>
          </p:nvPr>
        </p:nvSpPr>
        <p:spPr>
          <a:xfrm>
            <a:off x="0" y="1600200"/>
            <a:ext cx="9144000" cy="4525963"/>
          </a:xfrm>
        </p:spPr>
        <p:txBody>
          <a:bodyPr/>
          <a:lstStyle/>
          <a:p>
            <a:pPr>
              <a:buNone/>
            </a:pPr>
            <a:r>
              <a:rPr lang="en-US" dirty="0" smtClean="0"/>
              <a:t>Write the summary mathematical equation a couple of different ways.</a:t>
            </a:r>
          </a:p>
          <a:p>
            <a:pPr>
              <a:buNone/>
            </a:pPr>
            <a:r>
              <a:rPr lang="en-US" dirty="0" smtClean="0"/>
              <a:t>Moles = amps*seconds/(96,500 amp-sec/</a:t>
            </a:r>
            <a:r>
              <a:rPr lang="en-US" dirty="0" err="1" smtClean="0"/>
              <a:t>mol</a:t>
            </a:r>
            <a:r>
              <a:rPr lang="en-US" dirty="0" smtClean="0"/>
              <a:t> e</a:t>
            </a:r>
            <a:r>
              <a:rPr lang="en-US" baseline="30000" dirty="0" smtClean="0"/>
              <a:t>-</a:t>
            </a:r>
            <a:r>
              <a:rPr lang="en-US" dirty="0" smtClean="0"/>
              <a:t>)*the number of e</a:t>
            </a:r>
            <a:r>
              <a:rPr lang="en-US" baseline="30000" dirty="0"/>
              <a:t>-</a:t>
            </a:r>
            <a:r>
              <a:rPr lang="en-US" dirty="0" smtClean="0"/>
              <a:t> transferred</a:t>
            </a:r>
          </a:p>
          <a:p>
            <a:pPr>
              <a:buNone/>
            </a:pPr>
            <a:endParaRPr lang="en-US" dirty="0" smtClean="0"/>
          </a:p>
        </p:txBody>
      </p:sp>
    </p:spTree>
    <p:extLst>
      <p:ext uri="{BB962C8B-B14F-4D97-AF65-F5344CB8AC3E}">
        <p14:creationId xmlns:p14="http://schemas.microsoft.com/office/powerpoint/2010/main" val="37080821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Clicker Questions</a:t>
            </a:r>
            <a:endParaRPr lang="en-US" dirty="0"/>
          </a:p>
        </p:txBody>
      </p:sp>
      <p:sp>
        <p:nvSpPr>
          <p:cNvPr id="3" name="Content Placeholder 2"/>
          <p:cNvSpPr>
            <a:spLocks noGrp="1"/>
          </p:cNvSpPr>
          <p:nvPr>
            <p:ph idx="1"/>
          </p:nvPr>
        </p:nvSpPr>
        <p:spPr/>
        <p:txBody>
          <a:bodyPr/>
          <a:lstStyle/>
          <a:p>
            <a:r>
              <a:rPr lang="en-US" dirty="0" smtClean="0"/>
              <a:t>CQ1</a:t>
            </a:r>
          </a:p>
          <a:p>
            <a:r>
              <a:rPr lang="en-US" dirty="0" smtClean="0"/>
              <a:t>CQ2</a:t>
            </a:r>
            <a:endParaRPr lang="en-US" dirty="0"/>
          </a:p>
        </p:txBody>
      </p:sp>
    </p:spTree>
    <p:extLst>
      <p:ext uri="{BB962C8B-B14F-4D97-AF65-F5344CB8AC3E}">
        <p14:creationId xmlns:p14="http://schemas.microsoft.com/office/powerpoint/2010/main" val="9677354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Application/Clicker Question</a:t>
            </a:r>
            <a:endParaRPr lang="en-US" dirty="0"/>
          </a:p>
        </p:txBody>
      </p:sp>
      <p:sp>
        <p:nvSpPr>
          <p:cNvPr id="3" name="Content Placeholder 2"/>
          <p:cNvSpPr>
            <a:spLocks noGrp="1"/>
          </p:cNvSpPr>
          <p:nvPr>
            <p:ph idx="1"/>
          </p:nvPr>
        </p:nvSpPr>
        <p:spPr>
          <a:xfrm>
            <a:off x="0" y="1600200"/>
            <a:ext cx="9144000" cy="4525963"/>
          </a:xfrm>
        </p:spPr>
        <p:txBody>
          <a:bodyPr/>
          <a:lstStyle/>
          <a:p>
            <a:pPr marL="0" indent="0">
              <a:buNone/>
            </a:pPr>
            <a:r>
              <a:rPr lang="en-US" dirty="0"/>
              <a:t>What current  (in units of </a:t>
            </a:r>
            <a:r>
              <a:rPr lang="en-US" dirty="0" smtClean="0"/>
              <a:t>amps</a:t>
            </a:r>
            <a:r>
              <a:rPr lang="en-US" dirty="0"/>
              <a:t>) is required to plate out 1.22 g of nickel from a solution of Ni</a:t>
            </a:r>
            <a:r>
              <a:rPr lang="en-US" baseline="30000" dirty="0"/>
              <a:t>2+</a:t>
            </a:r>
            <a:r>
              <a:rPr lang="en-US" dirty="0"/>
              <a:t> in 1.00 hour?</a:t>
            </a:r>
          </a:p>
          <a:p>
            <a:pPr marL="0" indent="0">
              <a:buNone/>
            </a:pPr>
            <a:r>
              <a:rPr lang="en-US" dirty="0"/>
              <a:t>A)  65.4	B)  4.01 x 10</a:t>
            </a:r>
            <a:r>
              <a:rPr lang="en-US" baseline="30000" dirty="0"/>
              <a:t>3</a:t>
            </a:r>
            <a:r>
              <a:rPr lang="en-US" dirty="0"/>
              <a:t>		C) 1.11		D) 12.0	E) </a:t>
            </a:r>
            <a:r>
              <a:rPr lang="en-US" dirty="0" smtClean="0"/>
              <a:t>2.34</a:t>
            </a:r>
            <a:endParaRPr lang="en-US" dirty="0"/>
          </a:p>
        </p:txBody>
      </p:sp>
    </p:spTree>
    <p:extLst>
      <p:ext uri="{BB962C8B-B14F-4D97-AF65-F5344CB8AC3E}">
        <p14:creationId xmlns:p14="http://schemas.microsoft.com/office/powerpoint/2010/main" val="35340302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Clicker Question</a:t>
            </a:r>
            <a:endParaRPr lang="en-US" dirty="0"/>
          </a:p>
        </p:txBody>
      </p:sp>
      <p:sp>
        <p:nvSpPr>
          <p:cNvPr id="3" name="Content Placeholder 2"/>
          <p:cNvSpPr>
            <a:spLocks noGrp="1"/>
          </p:cNvSpPr>
          <p:nvPr>
            <p:ph idx="1"/>
          </p:nvPr>
        </p:nvSpPr>
        <p:spPr>
          <a:xfrm>
            <a:off x="0" y="1600200"/>
            <a:ext cx="9144000" cy="4525963"/>
          </a:xfrm>
        </p:spPr>
        <p:txBody>
          <a:bodyPr/>
          <a:lstStyle/>
          <a:p>
            <a:pPr marL="0" indent="0">
              <a:buNone/>
            </a:pPr>
            <a:r>
              <a:rPr lang="en-US" dirty="0"/>
              <a:t>How many minutes will it take to plate out 2.19 g of chromium metal from a solution of Cr</a:t>
            </a:r>
            <a:r>
              <a:rPr lang="en-US" baseline="30000" dirty="0"/>
              <a:t>3+</a:t>
            </a:r>
            <a:r>
              <a:rPr lang="en-US" dirty="0"/>
              <a:t> using a current of 35.2 amps in an electrolyte cell?</a:t>
            </a:r>
          </a:p>
          <a:p>
            <a:pPr marL="0" indent="0">
              <a:buNone/>
            </a:pPr>
            <a:r>
              <a:rPr lang="en-US" dirty="0"/>
              <a:t>A)  1.92 </a:t>
            </a:r>
            <a:r>
              <a:rPr lang="en-US" dirty="0" smtClean="0"/>
              <a:t>x </a:t>
            </a:r>
            <a:r>
              <a:rPr lang="en-US" dirty="0"/>
              <a:t>10</a:t>
            </a:r>
            <a:r>
              <a:rPr lang="en-US" baseline="30000" dirty="0"/>
              <a:t>3</a:t>
            </a:r>
            <a:r>
              <a:rPr lang="en-US" dirty="0"/>
              <a:t>	B) 5.77	C) 17.3	D) 115		E) 346	</a:t>
            </a:r>
          </a:p>
          <a:p>
            <a:pPr marL="0" indent="0">
              <a:buNone/>
            </a:pPr>
            <a:endParaRPr lang="en-US" dirty="0"/>
          </a:p>
        </p:txBody>
      </p:sp>
    </p:spTree>
    <p:extLst>
      <p:ext uri="{BB962C8B-B14F-4D97-AF65-F5344CB8AC3E}">
        <p14:creationId xmlns:p14="http://schemas.microsoft.com/office/powerpoint/2010/main" val="8652933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Variables</a:t>
            </a:r>
            <a:endParaRPr lang="en-US" dirty="0"/>
          </a:p>
        </p:txBody>
      </p:sp>
      <p:graphicFrame>
        <p:nvGraphicFramePr>
          <p:cNvPr id="6" name="Table 5"/>
          <p:cNvGraphicFramePr>
            <a:graphicFrameLocks noGrp="1"/>
          </p:cNvGraphicFramePr>
          <p:nvPr/>
        </p:nvGraphicFramePr>
        <p:xfrm>
          <a:off x="1524000" y="4616808"/>
          <a:ext cx="6096000" cy="185420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0840">
                <a:tc>
                  <a:txBody>
                    <a:bodyPr/>
                    <a:lstStyle/>
                    <a:p>
                      <a:pPr algn="l" fontAlgn="b"/>
                      <a:r>
                        <a:rPr lang="en-US" sz="1000" b="0" i="0" u="none" strike="noStrike" dirty="0">
                          <a:latin typeface="Verdana"/>
                        </a:rPr>
                        <a:t>Time</a:t>
                      </a:r>
                    </a:p>
                  </a:txBody>
                  <a:tcPr marL="12700" marR="12700" marT="12700" marB="0" anchor="b"/>
                </a:tc>
                <a:tc>
                  <a:txBody>
                    <a:bodyPr/>
                    <a:lstStyle/>
                    <a:p>
                      <a:pPr algn="r" fontAlgn="b"/>
                      <a:r>
                        <a:rPr lang="en-US" sz="1000" b="0" i="0" u="none" strike="noStrike">
                          <a:latin typeface="Verdana"/>
                        </a:rPr>
                        <a:t>1 vs 4</a:t>
                      </a:r>
                    </a:p>
                  </a:txBody>
                  <a:tcPr marL="12700" marR="12700" marT="12700" marB="0" anchor="b"/>
                </a:tc>
                <a:tc>
                  <a:txBody>
                    <a:bodyPr/>
                    <a:lstStyle/>
                    <a:p>
                      <a:pPr algn="r" fontAlgn="b"/>
                      <a:r>
                        <a:rPr lang="en-US" sz="1000" b="0" i="0" u="none" strike="noStrike">
                          <a:latin typeface="Verdana"/>
                        </a:rPr>
                        <a:t>2 vs 5</a:t>
                      </a:r>
                    </a:p>
                  </a:txBody>
                  <a:tcPr marL="12700" marR="12700" marT="12700" marB="0" anchor="b"/>
                </a:tc>
                <a:tc>
                  <a:txBody>
                    <a:bodyPr/>
                    <a:lstStyle/>
                    <a:p>
                      <a:pPr algn="r" fontAlgn="b"/>
                      <a:r>
                        <a:rPr lang="en-US" sz="1000" b="0" i="0" u="none" strike="noStrike">
                          <a:latin typeface="Verdana"/>
                        </a:rPr>
                        <a:t>3 vs 6</a:t>
                      </a:r>
                    </a:p>
                  </a:txBody>
                  <a:tcPr marL="12700" marR="12700" marT="12700" marB="0" anchor="b"/>
                </a:tc>
              </a:tr>
              <a:tr h="370840">
                <a:tc>
                  <a:txBody>
                    <a:bodyPr/>
                    <a:lstStyle/>
                    <a:p>
                      <a:pPr algn="l" fontAlgn="b"/>
                      <a:r>
                        <a:rPr lang="en-US" sz="1000" b="0" i="0" u="none" strike="noStrike">
                          <a:latin typeface="Verdana"/>
                        </a:rPr>
                        <a:t>Current</a:t>
                      </a:r>
                    </a:p>
                  </a:txBody>
                  <a:tcPr marL="12700" marR="12700" marT="12700" marB="0" anchor="b"/>
                </a:tc>
                <a:tc>
                  <a:txBody>
                    <a:bodyPr/>
                    <a:lstStyle/>
                    <a:p>
                      <a:pPr algn="r" fontAlgn="b"/>
                      <a:r>
                        <a:rPr lang="en-US" sz="1000" b="0" i="0" u="none" strike="noStrike">
                          <a:latin typeface="Verdana"/>
                        </a:rPr>
                        <a:t>1 vs 7</a:t>
                      </a:r>
                    </a:p>
                  </a:txBody>
                  <a:tcPr marL="12700" marR="12700" marT="12700" marB="0" anchor="b"/>
                </a:tc>
                <a:tc>
                  <a:txBody>
                    <a:bodyPr/>
                    <a:lstStyle/>
                    <a:p>
                      <a:pPr algn="r" fontAlgn="b"/>
                      <a:r>
                        <a:rPr lang="en-US" sz="1000" b="0" i="0" u="none" strike="noStrike">
                          <a:latin typeface="Verdana"/>
                        </a:rPr>
                        <a:t>2 vs 8</a:t>
                      </a:r>
                    </a:p>
                  </a:txBody>
                  <a:tcPr marL="12700" marR="12700" marT="12700" marB="0" anchor="b"/>
                </a:tc>
                <a:tc>
                  <a:txBody>
                    <a:bodyPr/>
                    <a:lstStyle/>
                    <a:p>
                      <a:pPr algn="r" fontAlgn="b"/>
                      <a:r>
                        <a:rPr lang="en-US" sz="1000" b="0" i="0" u="none" strike="noStrike">
                          <a:latin typeface="Verdana"/>
                        </a:rPr>
                        <a:t>3 vs 9</a:t>
                      </a:r>
                    </a:p>
                  </a:txBody>
                  <a:tcPr marL="12700" marR="12700" marT="12700" marB="0" anchor="b"/>
                </a:tc>
              </a:tr>
              <a:tr h="370840">
                <a:tc>
                  <a:txBody>
                    <a:bodyPr/>
                    <a:lstStyle/>
                    <a:p>
                      <a:pPr algn="l" fontAlgn="b"/>
                      <a:r>
                        <a:rPr lang="en-US" sz="1000" b="0" i="0" u="none" strike="noStrike">
                          <a:latin typeface="Verdana"/>
                        </a:rPr>
                        <a:t>Amount</a:t>
                      </a:r>
                    </a:p>
                  </a:txBody>
                  <a:tcPr marL="12700" marR="12700" marT="12700" marB="0" anchor="b"/>
                </a:tc>
                <a:tc>
                  <a:txBody>
                    <a:bodyPr/>
                    <a:lstStyle/>
                    <a:p>
                      <a:pPr algn="r" fontAlgn="b"/>
                      <a:r>
                        <a:rPr lang="en-US" sz="1000" b="0" i="0" u="none" strike="noStrike">
                          <a:latin typeface="Verdana"/>
                        </a:rPr>
                        <a:t>1 vs 2</a:t>
                      </a:r>
                    </a:p>
                  </a:txBody>
                  <a:tcPr marL="12700" marR="12700" marT="12700" marB="0" anchor="b"/>
                </a:tc>
                <a:tc>
                  <a:txBody>
                    <a:bodyPr/>
                    <a:lstStyle/>
                    <a:p>
                      <a:pPr algn="r" fontAlgn="b"/>
                      <a:r>
                        <a:rPr lang="en-US" sz="1000" b="0" i="0" u="none" strike="noStrike">
                          <a:latin typeface="Verdana"/>
                        </a:rPr>
                        <a:t>4 vs 5</a:t>
                      </a:r>
                    </a:p>
                  </a:txBody>
                  <a:tcPr marL="12700" marR="12700" marT="12700" marB="0" anchor="b"/>
                </a:tc>
                <a:tc>
                  <a:txBody>
                    <a:bodyPr/>
                    <a:lstStyle/>
                    <a:p>
                      <a:pPr algn="r" fontAlgn="b"/>
                      <a:r>
                        <a:rPr lang="en-US" sz="1000" b="0" i="0" u="none" strike="noStrike">
                          <a:latin typeface="Verdana"/>
                        </a:rPr>
                        <a:t>7 vs 8</a:t>
                      </a:r>
                    </a:p>
                  </a:txBody>
                  <a:tcPr marL="12700" marR="12700" marT="12700" marB="0" anchor="b"/>
                </a:tc>
              </a:tr>
              <a:tr h="370840">
                <a:tc>
                  <a:txBody>
                    <a:bodyPr/>
                    <a:lstStyle/>
                    <a:p>
                      <a:pPr algn="l" fontAlgn="b"/>
                      <a:r>
                        <a:rPr lang="en-US" sz="1000" b="0" i="0" u="none" strike="noStrike">
                          <a:latin typeface="Verdana"/>
                        </a:rPr>
                        <a:t>Charge</a:t>
                      </a:r>
                    </a:p>
                  </a:txBody>
                  <a:tcPr marL="12700" marR="12700" marT="12700" marB="0" anchor="b"/>
                </a:tc>
                <a:tc>
                  <a:txBody>
                    <a:bodyPr/>
                    <a:lstStyle/>
                    <a:p>
                      <a:pPr algn="r" fontAlgn="b"/>
                      <a:r>
                        <a:rPr lang="en-US" sz="1000" b="0" i="0" u="none" strike="noStrike">
                          <a:latin typeface="Verdana"/>
                        </a:rPr>
                        <a:t>1/2 vs 3</a:t>
                      </a:r>
                    </a:p>
                  </a:txBody>
                  <a:tcPr marL="12700" marR="12700" marT="12700" marB="0" anchor="b"/>
                </a:tc>
                <a:tc>
                  <a:txBody>
                    <a:bodyPr/>
                    <a:lstStyle/>
                    <a:p>
                      <a:pPr algn="r" fontAlgn="b"/>
                      <a:r>
                        <a:rPr lang="en-US" sz="1000" b="0" i="0" u="none" strike="noStrike">
                          <a:latin typeface="Verdana"/>
                        </a:rPr>
                        <a:t>4/5 vs 6</a:t>
                      </a:r>
                    </a:p>
                  </a:txBody>
                  <a:tcPr marL="12700" marR="12700" marT="12700" marB="0" anchor="b"/>
                </a:tc>
                <a:tc>
                  <a:txBody>
                    <a:bodyPr/>
                    <a:lstStyle/>
                    <a:p>
                      <a:pPr algn="r" fontAlgn="b"/>
                      <a:r>
                        <a:rPr lang="en-US" sz="1000" b="0" i="0" u="none" strike="noStrike" dirty="0">
                          <a:latin typeface="Verdana"/>
                        </a:rPr>
                        <a:t>7/8 </a:t>
                      </a:r>
                      <a:r>
                        <a:rPr lang="en-US" sz="1000" b="0" i="0" u="none" strike="noStrike" dirty="0" err="1">
                          <a:latin typeface="Verdana"/>
                        </a:rPr>
                        <a:t>vs</a:t>
                      </a:r>
                      <a:r>
                        <a:rPr lang="en-US" sz="1000" b="0" i="0" u="none" strike="noStrike" dirty="0">
                          <a:latin typeface="Verdana"/>
                        </a:rPr>
                        <a:t> 9</a:t>
                      </a:r>
                    </a:p>
                  </a:txBody>
                  <a:tcPr marL="12700" marR="12700" marT="12700" marB="0" anchor="b"/>
                </a:tc>
              </a:tr>
            </a:tbl>
          </a:graphicData>
        </a:graphic>
      </p:graphicFrame>
      <p:graphicFrame>
        <p:nvGraphicFramePr>
          <p:cNvPr id="7" name="Table 6"/>
          <p:cNvGraphicFramePr>
            <a:graphicFrameLocks noGrp="1"/>
          </p:cNvGraphicFramePr>
          <p:nvPr/>
        </p:nvGraphicFramePr>
        <p:xfrm>
          <a:off x="1524000" y="2905101"/>
          <a:ext cx="6096000" cy="148336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pPr algn="l" fontAlgn="b"/>
                      <a:endParaRPr lang="en-US" sz="1000" b="0" i="0" u="none" strike="noStrike" dirty="0">
                        <a:latin typeface="Verdana"/>
                      </a:endParaRPr>
                    </a:p>
                  </a:txBody>
                  <a:tcPr marL="12700" marR="12700" marT="12700" marB="0" anchor="b"/>
                </a:tc>
                <a:tc>
                  <a:txBody>
                    <a:bodyPr/>
                    <a:lstStyle/>
                    <a:p>
                      <a:pPr algn="l" fontAlgn="b"/>
                      <a:r>
                        <a:rPr lang="en-US" sz="1000" b="0" i="0" u="none" strike="noStrike" dirty="0">
                          <a:latin typeface="Verdana"/>
                        </a:rPr>
                        <a:t>Fe (55.85)</a:t>
                      </a:r>
                    </a:p>
                  </a:txBody>
                  <a:tcPr marL="12700" marR="12700" marT="12700" marB="0" anchor="b"/>
                </a:tc>
                <a:tc>
                  <a:txBody>
                    <a:bodyPr/>
                    <a:lstStyle/>
                    <a:p>
                      <a:pPr algn="l" fontAlgn="b"/>
                      <a:r>
                        <a:rPr lang="en-US" sz="1000" b="0" i="0" u="none" strike="noStrike" dirty="0">
                          <a:latin typeface="Verdana"/>
                        </a:rPr>
                        <a:t>Zn (65.37)</a:t>
                      </a:r>
                    </a:p>
                  </a:txBody>
                  <a:tcPr marL="12700" marR="12700" marT="12700" marB="0" anchor="b"/>
                </a:tc>
                <a:tc>
                  <a:txBody>
                    <a:bodyPr/>
                    <a:lstStyle/>
                    <a:p>
                      <a:pPr algn="l" fontAlgn="b"/>
                      <a:r>
                        <a:rPr lang="en-US" sz="1000" b="0" i="0" u="none" strike="noStrike" dirty="0">
                          <a:latin typeface="Verdana"/>
                        </a:rPr>
                        <a:t>Ag (107.87)</a:t>
                      </a:r>
                    </a:p>
                  </a:txBody>
                  <a:tcPr marL="12700" marR="12700" marT="12700" marB="0" anchor="b"/>
                </a:tc>
              </a:tr>
              <a:tr h="370840">
                <a:tc>
                  <a:txBody>
                    <a:bodyPr/>
                    <a:lstStyle/>
                    <a:p>
                      <a:pPr algn="l" fontAlgn="b"/>
                      <a:r>
                        <a:rPr lang="en-US" sz="1000" b="0" i="0" u="none" strike="noStrike">
                          <a:latin typeface="Verdana"/>
                        </a:rPr>
                        <a:t>3 amp/10 min</a:t>
                      </a:r>
                    </a:p>
                  </a:txBody>
                  <a:tcPr marL="12700" marR="12700" marT="12700" marB="0" anchor="b"/>
                </a:tc>
                <a:tc>
                  <a:txBody>
                    <a:bodyPr/>
                    <a:lstStyle/>
                    <a:p>
                      <a:pPr algn="r" fontAlgn="b"/>
                      <a:r>
                        <a:rPr lang="en-US" sz="1000" b="0" i="0" u="none" strike="noStrike" dirty="0">
                          <a:latin typeface="Verdana"/>
                        </a:rPr>
                        <a:t>1</a:t>
                      </a:r>
                    </a:p>
                  </a:txBody>
                  <a:tcPr marL="12700" marR="12700" marT="12700" marB="0" anchor="b"/>
                </a:tc>
                <a:tc>
                  <a:txBody>
                    <a:bodyPr/>
                    <a:lstStyle/>
                    <a:p>
                      <a:pPr algn="r" fontAlgn="b"/>
                      <a:r>
                        <a:rPr lang="en-US" sz="1000" b="0" i="0" u="none" strike="noStrike" dirty="0">
                          <a:latin typeface="Verdana"/>
                        </a:rPr>
                        <a:t>2</a:t>
                      </a:r>
                    </a:p>
                  </a:txBody>
                  <a:tcPr marL="12700" marR="12700" marT="12700" marB="0" anchor="b"/>
                </a:tc>
                <a:tc>
                  <a:txBody>
                    <a:bodyPr/>
                    <a:lstStyle/>
                    <a:p>
                      <a:pPr algn="r" fontAlgn="b"/>
                      <a:r>
                        <a:rPr lang="en-US" sz="1000" b="0" i="0" u="none" strike="noStrike" dirty="0">
                          <a:latin typeface="Verdana"/>
                        </a:rPr>
                        <a:t>3</a:t>
                      </a:r>
                    </a:p>
                  </a:txBody>
                  <a:tcPr marL="12700" marR="12700" marT="12700" marB="0" anchor="b"/>
                </a:tc>
              </a:tr>
              <a:tr h="370840">
                <a:tc>
                  <a:txBody>
                    <a:bodyPr/>
                    <a:lstStyle/>
                    <a:p>
                      <a:pPr algn="l" fontAlgn="b"/>
                      <a:r>
                        <a:rPr lang="en-US" sz="1000" b="0" i="0" u="none" strike="noStrike">
                          <a:latin typeface="Verdana"/>
                        </a:rPr>
                        <a:t>3 amp/5 min</a:t>
                      </a:r>
                    </a:p>
                  </a:txBody>
                  <a:tcPr marL="12700" marR="12700" marT="12700" marB="0" anchor="b"/>
                </a:tc>
                <a:tc>
                  <a:txBody>
                    <a:bodyPr/>
                    <a:lstStyle/>
                    <a:p>
                      <a:pPr algn="r" fontAlgn="b"/>
                      <a:r>
                        <a:rPr lang="en-US" sz="1000" b="0" i="0" u="none" strike="noStrike" dirty="0">
                          <a:latin typeface="Verdana"/>
                        </a:rPr>
                        <a:t>4</a:t>
                      </a:r>
                    </a:p>
                  </a:txBody>
                  <a:tcPr marL="12700" marR="12700" marT="12700" marB="0" anchor="b"/>
                </a:tc>
                <a:tc>
                  <a:txBody>
                    <a:bodyPr/>
                    <a:lstStyle/>
                    <a:p>
                      <a:pPr algn="r" fontAlgn="b"/>
                      <a:r>
                        <a:rPr lang="en-US" sz="1000" b="0" i="0" u="none" strike="noStrike" dirty="0">
                          <a:latin typeface="Verdana"/>
                        </a:rPr>
                        <a:t>5</a:t>
                      </a:r>
                    </a:p>
                  </a:txBody>
                  <a:tcPr marL="12700" marR="12700" marT="12700" marB="0" anchor="b"/>
                </a:tc>
                <a:tc>
                  <a:txBody>
                    <a:bodyPr/>
                    <a:lstStyle/>
                    <a:p>
                      <a:pPr algn="r" fontAlgn="b"/>
                      <a:r>
                        <a:rPr lang="en-US" sz="1000" b="0" i="0" u="none" strike="noStrike">
                          <a:latin typeface="Verdana"/>
                        </a:rPr>
                        <a:t>6</a:t>
                      </a:r>
                    </a:p>
                  </a:txBody>
                  <a:tcPr marL="12700" marR="12700" marT="12700" marB="0" anchor="b"/>
                </a:tc>
              </a:tr>
              <a:tr h="370840">
                <a:tc>
                  <a:txBody>
                    <a:bodyPr/>
                    <a:lstStyle/>
                    <a:p>
                      <a:pPr algn="l" fontAlgn="b"/>
                      <a:r>
                        <a:rPr lang="en-US" sz="1000" b="0" i="0" u="none" strike="noStrike">
                          <a:latin typeface="Verdana"/>
                        </a:rPr>
                        <a:t>2 amp/10 min</a:t>
                      </a:r>
                    </a:p>
                  </a:txBody>
                  <a:tcPr marL="12700" marR="12700" marT="12700" marB="0" anchor="b"/>
                </a:tc>
                <a:tc>
                  <a:txBody>
                    <a:bodyPr/>
                    <a:lstStyle/>
                    <a:p>
                      <a:pPr algn="r" fontAlgn="b"/>
                      <a:r>
                        <a:rPr lang="en-US" sz="1000" b="0" i="0" u="none" strike="noStrike" dirty="0">
                          <a:latin typeface="Verdana"/>
                        </a:rPr>
                        <a:t>7</a:t>
                      </a:r>
                    </a:p>
                  </a:txBody>
                  <a:tcPr marL="12700" marR="12700" marT="12700" marB="0" anchor="b"/>
                </a:tc>
                <a:tc>
                  <a:txBody>
                    <a:bodyPr/>
                    <a:lstStyle/>
                    <a:p>
                      <a:pPr algn="r" fontAlgn="b"/>
                      <a:r>
                        <a:rPr lang="en-US" sz="1000" b="0" i="0" u="none" strike="noStrike" dirty="0">
                          <a:latin typeface="Verdana"/>
                        </a:rPr>
                        <a:t>8</a:t>
                      </a:r>
                    </a:p>
                  </a:txBody>
                  <a:tcPr marL="12700" marR="12700" marT="12700" marB="0" anchor="b"/>
                </a:tc>
                <a:tc>
                  <a:txBody>
                    <a:bodyPr/>
                    <a:lstStyle/>
                    <a:p>
                      <a:pPr algn="r" fontAlgn="b"/>
                      <a:r>
                        <a:rPr lang="en-US" sz="1000" b="0" i="0" u="none" strike="noStrike" dirty="0">
                          <a:latin typeface="Verdana"/>
                        </a:rPr>
                        <a:t>9</a:t>
                      </a:r>
                    </a:p>
                  </a:txBody>
                  <a:tcPr marL="12700" marR="12700" marT="12700" marB="0" anchor="b"/>
                </a:tc>
              </a:tr>
            </a:tbl>
          </a:graphicData>
        </a:graphic>
      </p:graphicFrame>
      <p:graphicFrame>
        <p:nvGraphicFramePr>
          <p:cNvPr id="8" name="Table 7"/>
          <p:cNvGraphicFramePr>
            <a:graphicFrameLocks noGrp="1"/>
          </p:cNvGraphicFramePr>
          <p:nvPr/>
        </p:nvGraphicFramePr>
        <p:xfrm>
          <a:off x="1524000" y="1203990"/>
          <a:ext cx="6096000" cy="148336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pPr algn="l" fontAlgn="b"/>
                      <a:endParaRPr lang="en-US" sz="1000" b="0" i="0" u="none" strike="noStrike" dirty="0">
                        <a:latin typeface="Verdana"/>
                      </a:endParaRPr>
                    </a:p>
                  </a:txBody>
                  <a:tcPr marL="12700" marR="12700" marT="12700" marB="0" anchor="b"/>
                </a:tc>
                <a:tc>
                  <a:txBody>
                    <a:bodyPr/>
                    <a:lstStyle/>
                    <a:p>
                      <a:pPr algn="l" fontAlgn="b"/>
                      <a:r>
                        <a:rPr lang="en-US" sz="1000" b="0" i="0" u="none" strike="noStrike" dirty="0">
                          <a:latin typeface="Verdana"/>
                        </a:rPr>
                        <a:t>Fe (55.85)</a:t>
                      </a:r>
                    </a:p>
                  </a:txBody>
                  <a:tcPr marL="12700" marR="12700" marT="12700" marB="0" anchor="b"/>
                </a:tc>
                <a:tc>
                  <a:txBody>
                    <a:bodyPr/>
                    <a:lstStyle/>
                    <a:p>
                      <a:pPr algn="l" fontAlgn="b"/>
                      <a:r>
                        <a:rPr lang="en-US" sz="1000" b="0" i="0" u="none" strike="noStrike">
                          <a:latin typeface="Verdana"/>
                        </a:rPr>
                        <a:t>Zn (65.37)</a:t>
                      </a:r>
                    </a:p>
                  </a:txBody>
                  <a:tcPr marL="12700" marR="12700" marT="12700" marB="0" anchor="b"/>
                </a:tc>
                <a:tc>
                  <a:txBody>
                    <a:bodyPr/>
                    <a:lstStyle/>
                    <a:p>
                      <a:pPr algn="l" fontAlgn="b"/>
                      <a:r>
                        <a:rPr lang="en-US" sz="1000" b="0" i="0" u="none" strike="noStrike">
                          <a:latin typeface="Verdana"/>
                        </a:rPr>
                        <a:t>Ag (107.87)</a:t>
                      </a:r>
                    </a:p>
                  </a:txBody>
                  <a:tcPr marL="12700" marR="12700" marT="12700" marB="0" anchor="b"/>
                </a:tc>
              </a:tr>
              <a:tr h="370840">
                <a:tc>
                  <a:txBody>
                    <a:bodyPr/>
                    <a:lstStyle/>
                    <a:p>
                      <a:pPr algn="l" fontAlgn="b"/>
                      <a:r>
                        <a:rPr lang="en-US" sz="1000" b="0" i="0" u="none" strike="noStrike">
                          <a:latin typeface="Verdana"/>
                        </a:rPr>
                        <a:t>3 amp/10 min</a:t>
                      </a:r>
                    </a:p>
                  </a:txBody>
                  <a:tcPr marL="12700" marR="12700" marT="12700" marB="0" anchor="b"/>
                </a:tc>
                <a:tc>
                  <a:txBody>
                    <a:bodyPr/>
                    <a:lstStyle/>
                    <a:p>
                      <a:pPr algn="r" fontAlgn="b"/>
                      <a:r>
                        <a:rPr lang="en-US" sz="1000" b="0" i="0" u="none" strike="noStrike">
                          <a:latin typeface="Verdana"/>
                        </a:rPr>
                        <a:t>0.00931 mol</a:t>
                      </a:r>
                    </a:p>
                  </a:txBody>
                  <a:tcPr marL="12700" marR="12700" marT="12700" marB="0" anchor="b"/>
                </a:tc>
                <a:tc>
                  <a:txBody>
                    <a:bodyPr/>
                    <a:lstStyle/>
                    <a:p>
                      <a:pPr algn="r" fontAlgn="b"/>
                      <a:r>
                        <a:rPr lang="en-US" sz="1000" b="0" i="0" u="none" strike="noStrike">
                          <a:latin typeface="Verdana"/>
                        </a:rPr>
                        <a:t>0.00933 mol</a:t>
                      </a:r>
                    </a:p>
                  </a:txBody>
                  <a:tcPr marL="12700" marR="12700" marT="12700" marB="0" anchor="b"/>
                </a:tc>
                <a:tc>
                  <a:txBody>
                    <a:bodyPr/>
                    <a:lstStyle/>
                    <a:p>
                      <a:pPr algn="r" fontAlgn="b"/>
                      <a:r>
                        <a:rPr lang="en-US" sz="1000" b="0" i="0" u="none" strike="noStrike">
                          <a:latin typeface="Verdana"/>
                        </a:rPr>
                        <a:t>0.0186 mol</a:t>
                      </a:r>
                    </a:p>
                  </a:txBody>
                  <a:tcPr marL="12700" marR="12700" marT="12700" marB="0" anchor="b"/>
                </a:tc>
              </a:tr>
              <a:tr h="370840">
                <a:tc>
                  <a:txBody>
                    <a:bodyPr/>
                    <a:lstStyle/>
                    <a:p>
                      <a:pPr algn="l" fontAlgn="b"/>
                      <a:r>
                        <a:rPr lang="en-US" sz="1000" b="0" i="0" u="none" strike="noStrike">
                          <a:latin typeface="Verdana"/>
                        </a:rPr>
                        <a:t>3 amp/5 min</a:t>
                      </a:r>
                    </a:p>
                  </a:txBody>
                  <a:tcPr marL="12700" marR="12700" marT="12700" marB="0" anchor="b"/>
                </a:tc>
                <a:tc>
                  <a:txBody>
                    <a:bodyPr/>
                    <a:lstStyle/>
                    <a:p>
                      <a:pPr algn="r" fontAlgn="b"/>
                      <a:r>
                        <a:rPr lang="en-US" sz="1000" b="0" i="0" u="none" strike="noStrike">
                          <a:latin typeface="Verdana"/>
                        </a:rPr>
                        <a:t>0.00466 mol</a:t>
                      </a:r>
                    </a:p>
                  </a:txBody>
                  <a:tcPr marL="12700" marR="12700" marT="12700" marB="0" anchor="b"/>
                </a:tc>
                <a:tc>
                  <a:txBody>
                    <a:bodyPr/>
                    <a:lstStyle/>
                    <a:p>
                      <a:pPr algn="r" fontAlgn="b"/>
                      <a:r>
                        <a:rPr lang="en-US" sz="1000" b="0" i="0" u="none" strike="noStrike">
                          <a:latin typeface="Verdana"/>
                        </a:rPr>
                        <a:t>0.00459 mol</a:t>
                      </a:r>
                    </a:p>
                  </a:txBody>
                  <a:tcPr marL="12700" marR="12700" marT="12700" marB="0" anchor="b"/>
                </a:tc>
                <a:tc>
                  <a:txBody>
                    <a:bodyPr/>
                    <a:lstStyle/>
                    <a:p>
                      <a:pPr algn="r" fontAlgn="b"/>
                      <a:r>
                        <a:rPr lang="en-US" sz="1000" b="0" i="0" u="none" strike="noStrike">
                          <a:latin typeface="Verdana"/>
                        </a:rPr>
                        <a:t>0.00927 mol</a:t>
                      </a:r>
                    </a:p>
                  </a:txBody>
                  <a:tcPr marL="12700" marR="12700" marT="12700" marB="0" anchor="b"/>
                </a:tc>
              </a:tr>
              <a:tr h="370840">
                <a:tc>
                  <a:txBody>
                    <a:bodyPr/>
                    <a:lstStyle/>
                    <a:p>
                      <a:pPr algn="l" fontAlgn="b"/>
                      <a:r>
                        <a:rPr lang="en-US" sz="1000" b="0" i="0" u="none" strike="noStrike">
                          <a:latin typeface="Verdana"/>
                        </a:rPr>
                        <a:t>2 amp/10 min</a:t>
                      </a:r>
                    </a:p>
                  </a:txBody>
                  <a:tcPr marL="12700" marR="12700" marT="12700" marB="0" anchor="b"/>
                </a:tc>
                <a:tc>
                  <a:txBody>
                    <a:bodyPr/>
                    <a:lstStyle/>
                    <a:p>
                      <a:pPr algn="r" fontAlgn="b"/>
                      <a:r>
                        <a:rPr lang="en-US" sz="1000" b="0" i="0" u="none" strike="noStrike">
                          <a:latin typeface="Verdana"/>
                        </a:rPr>
                        <a:t>0.00627 mol</a:t>
                      </a:r>
                    </a:p>
                  </a:txBody>
                  <a:tcPr marL="12700" marR="12700" marT="12700" marB="0" anchor="b"/>
                </a:tc>
                <a:tc>
                  <a:txBody>
                    <a:bodyPr/>
                    <a:lstStyle/>
                    <a:p>
                      <a:pPr algn="r" fontAlgn="b"/>
                      <a:r>
                        <a:rPr lang="en-US" sz="1000" b="0" i="0" u="none" strike="noStrike">
                          <a:latin typeface="Verdana"/>
                        </a:rPr>
                        <a:t>0.00627 mol</a:t>
                      </a:r>
                    </a:p>
                  </a:txBody>
                  <a:tcPr marL="12700" marR="12700" marT="12700" marB="0" anchor="b"/>
                </a:tc>
                <a:tc>
                  <a:txBody>
                    <a:bodyPr/>
                    <a:lstStyle/>
                    <a:p>
                      <a:pPr algn="r" fontAlgn="b"/>
                      <a:r>
                        <a:rPr lang="en-US" sz="1000" b="0" i="0" u="none" strike="noStrike" dirty="0">
                          <a:latin typeface="Verdana"/>
                        </a:rPr>
                        <a:t>0.0124 mol</a:t>
                      </a:r>
                    </a:p>
                  </a:txBody>
                  <a:tcPr marL="12700" marR="12700" marT="12700" marB="0" anchor="b"/>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Proportionalities </a:t>
            </a:r>
            <a:endParaRPr lang="en-US" dirty="0"/>
          </a:p>
        </p:txBody>
      </p:sp>
      <p:sp>
        <p:nvSpPr>
          <p:cNvPr id="3" name="Content Placeholder 2"/>
          <p:cNvSpPr>
            <a:spLocks noGrp="1"/>
          </p:cNvSpPr>
          <p:nvPr>
            <p:ph idx="1"/>
          </p:nvPr>
        </p:nvSpPr>
        <p:spPr/>
        <p:txBody>
          <a:bodyPr/>
          <a:lstStyle/>
          <a:p>
            <a:pPr>
              <a:buNone/>
            </a:pPr>
            <a:r>
              <a:rPr lang="en-US" dirty="0" smtClean="0"/>
              <a:t>Time vs. Amount: </a:t>
            </a:r>
            <a:r>
              <a:rPr lang="en-US" dirty="0" err="1" smtClean="0"/>
              <a:t>amount(mols</a:t>
            </a:r>
            <a:r>
              <a:rPr lang="en-US" dirty="0" smtClean="0"/>
              <a:t>) </a:t>
            </a:r>
            <a:r>
              <a:rPr lang="en-US" dirty="0" err="1" smtClean="0"/>
              <a:t>α</a:t>
            </a:r>
            <a:r>
              <a:rPr lang="en-US" dirty="0" smtClean="0"/>
              <a:t> </a:t>
            </a:r>
            <a:r>
              <a:rPr lang="en-US" dirty="0" err="1" smtClean="0"/>
              <a:t>time(sec</a:t>
            </a:r>
            <a:r>
              <a:rPr lang="en-US" dirty="0" smtClean="0"/>
              <a:t>)</a:t>
            </a:r>
          </a:p>
          <a:p>
            <a:pPr>
              <a:buNone/>
            </a:pPr>
            <a:r>
              <a:rPr lang="en-US" dirty="0" smtClean="0"/>
              <a:t>Current vs. Amount: </a:t>
            </a:r>
            <a:r>
              <a:rPr lang="en-US" dirty="0" err="1" smtClean="0"/>
              <a:t>amount(mols</a:t>
            </a:r>
            <a:r>
              <a:rPr lang="en-US" dirty="0" smtClean="0"/>
              <a:t>) </a:t>
            </a:r>
            <a:r>
              <a:rPr lang="en-US" dirty="0" err="1" smtClean="0"/>
              <a:t>α</a:t>
            </a:r>
            <a:r>
              <a:rPr lang="en-US" dirty="0" smtClean="0"/>
              <a:t> </a:t>
            </a:r>
            <a:r>
              <a:rPr lang="en-US" dirty="0" err="1" smtClean="0"/>
              <a:t>current(amps</a:t>
            </a:r>
            <a:r>
              <a:rPr lang="en-US" dirty="0" smtClean="0"/>
              <a:t>)</a:t>
            </a:r>
          </a:p>
          <a:p>
            <a:pPr>
              <a:buNone/>
            </a:pPr>
            <a:r>
              <a:rPr lang="en-US" dirty="0" smtClean="0"/>
              <a:t>Current vs. Charge: </a:t>
            </a:r>
            <a:r>
              <a:rPr lang="en-US" dirty="0" err="1" smtClean="0"/>
              <a:t>amount(mols</a:t>
            </a:r>
            <a:r>
              <a:rPr lang="en-US" dirty="0" smtClean="0"/>
              <a:t>) </a:t>
            </a:r>
            <a:r>
              <a:rPr lang="en-US" dirty="0" err="1" smtClean="0"/>
              <a:t>α</a:t>
            </a:r>
            <a:r>
              <a:rPr lang="en-US" dirty="0" smtClean="0"/>
              <a:t> 1/charge(n electrons/ion)</a:t>
            </a:r>
          </a:p>
          <a:p>
            <a:pPr>
              <a:buNone/>
            </a:pPr>
            <a:r>
              <a:rPr lang="en-US" dirty="0" err="1" smtClean="0"/>
              <a:t>mols</a:t>
            </a:r>
            <a:r>
              <a:rPr lang="en-US" dirty="0" smtClean="0"/>
              <a:t> = C </a:t>
            </a:r>
            <a:r>
              <a:rPr lang="en-US" dirty="0" err="1" smtClean="0"/>
              <a:t>x</a:t>
            </a:r>
            <a:r>
              <a:rPr lang="en-US" dirty="0" smtClean="0"/>
              <a:t> amp </a:t>
            </a:r>
            <a:r>
              <a:rPr lang="en-US" dirty="0" err="1" smtClean="0"/>
              <a:t>x</a:t>
            </a:r>
            <a:r>
              <a:rPr lang="en-US" dirty="0" smtClean="0"/>
              <a:t> sec/</a:t>
            </a:r>
            <a:r>
              <a:rPr lang="en-US" dirty="0" err="1" smtClean="0"/>
              <a:t>n</a:t>
            </a:r>
            <a:r>
              <a:rPr lang="en-US" dirty="0" smtClean="0"/>
              <a:t>, C = </a:t>
            </a:r>
            <a:r>
              <a:rPr lang="en-US" dirty="0" err="1" smtClean="0"/>
              <a:t>mols</a:t>
            </a:r>
            <a:r>
              <a:rPr lang="en-US" dirty="0" smtClean="0"/>
              <a:t> </a:t>
            </a:r>
            <a:r>
              <a:rPr lang="en-US" dirty="0" err="1" smtClean="0"/>
              <a:t>n</a:t>
            </a:r>
            <a:r>
              <a:rPr lang="en-US" dirty="0" smtClean="0"/>
              <a:t>/amp-sec</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Observations from the BCE 6.3</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Describe the change in amount of metal on each electrode. How are these changes related?</a:t>
            </a:r>
          </a:p>
          <a:p>
            <a:pPr>
              <a:buNone/>
            </a:pPr>
            <a:r>
              <a:rPr lang="en-US" dirty="0" smtClean="0"/>
              <a:t>What flows from the + electrode in the external circuit via the wire?</a:t>
            </a:r>
          </a:p>
          <a:p>
            <a:pPr>
              <a:buNone/>
            </a:pPr>
            <a:r>
              <a:rPr lang="en-US" dirty="0" smtClean="0"/>
              <a:t>What causes the direction of the flow?</a:t>
            </a:r>
          </a:p>
          <a:p>
            <a:pPr>
              <a:buNone/>
            </a:pPr>
            <a:r>
              <a:rPr lang="en-US" dirty="0" smtClean="0"/>
              <a:t>What flows from the + electrode in the solution?</a:t>
            </a:r>
          </a:p>
          <a:p>
            <a:pPr>
              <a:buNone/>
            </a:pPr>
            <a:r>
              <a:rPr lang="en-US" dirty="0"/>
              <a:t>What is the </a:t>
            </a:r>
            <a:r>
              <a:rPr lang="en-US" dirty="0" smtClean="0"/>
              <a:t>mechanism/process </a:t>
            </a:r>
            <a:r>
              <a:rPr lang="en-US" dirty="0"/>
              <a:t>that transfers the amount of metal from one electrode to the other?</a:t>
            </a:r>
          </a:p>
          <a:p>
            <a:pPr>
              <a:buNone/>
            </a:pPr>
            <a:r>
              <a:rPr lang="en-US" dirty="0" smtClean="0"/>
              <a:t>Describe the action that causes the metal ions to plate on to the – electrode.  Write a chemical equation that summarizes your explanation. </a:t>
            </a:r>
          </a:p>
          <a:p>
            <a:pPr>
              <a:buNone/>
            </a:pPr>
            <a:r>
              <a:rPr lang="en-US" dirty="0"/>
              <a:t>Describe the action that causes the metal ions to plate on to the </a:t>
            </a:r>
            <a:r>
              <a:rPr lang="en-US" dirty="0" smtClean="0"/>
              <a:t>+ </a:t>
            </a:r>
            <a:r>
              <a:rPr lang="en-US" dirty="0"/>
              <a:t>electrode.  Write a chemical equation that summarizes your explanation. </a:t>
            </a:r>
          </a:p>
          <a:p>
            <a:pPr>
              <a:buNone/>
            </a:pPr>
            <a:endParaRPr lang="en-US" dirty="0" smtClean="0"/>
          </a:p>
          <a:p>
            <a:pPr>
              <a:buNone/>
            </a:pPr>
            <a:r>
              <a:rPr lang="en-US"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Summarize the BCE Experiments</a:t>
            </a:r>
            <a:endParaRPr lang="en-US" dirty="0"/>
          </a:p>
        </p:txBody>
      </p:sp>
      <p:sp>
        <p:nvSpPr>
          <p:cNvPr id="3" name="Content Placeholder 2"/>
          <p:cNvSpPr>
            <a:spLocks noGrp="1"/>
          </p:cNvSpPr>
          <p:nvPr>
            <p:ph idx="1"/>
          </p:nvPr>
        </p:nvSpPr>
        <p:spPr/>
        <p:txBody>
          <a:bodyPr/>
          <a:lstStyle/>
          <a:p>
            <a:pPr>
              <a:buNone/>
            </a:pPr>
            <a:r>
              <a:rPr lang="en-US" dirty="0" smtClean="0"/>
              <a:t>What metals were used in the experiment you set up in the BCE?</a:t>
            </a:r>
          </a:p>
          <a:p>
            <a:pPr>
              <a:buNone/>
            </a:pPr>
            <a:r>
              <a:rPr lang="en-US" dirty="0" smtClean="0"/>
              <a:t>What variables effect the change in the amount of metal plated on the negative electrode?</a:t>
            </a:r>
          </a:p>
          <a:p>
            <a:pPr>
              <a:buNone/>
            </a:pPr>
            <a:r>
              <a:rPr lang="en-US" dirty="0" smtClean="0"/>
              <a:t>How did these variables effect the change?</a:t>
            </a:r>
          </a:p>
          <a:p>
            <a:pPr>
              <a:buNone/>
            </a:pPr>
            <a:endParaRPr lang="en-US" dirty="0" smtClean="0"/>
          </a:p>
          <a:p>
            <a:pPr>
              <a:buNone/>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From BCE 6.3</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925690579"/>
              </p:ext>
            </p:extLst>
          </p:nvPr>
        </p:nvGraphicFramePr>
        <p:xfrm>
          <a:off x="272999" y="1529665"/>
          <a:ext cx="8700376" cy="1673860"/>
        </p:xfrm>
        <a:graphic>
          <a:graphicData uri="http://schemas.openxmlformats.org/drawingml/2006/table">
            <a:tbl>
              <a:tblPr firstRow="1" bandRow="1">
                <a:tableStyleId>{5C22544A-7EE6-4342-B048-85BDC9FD1C3A}</a:tableStyleId>
              </a:tblPr>
              <a:tblGrid>
                <a:gridCol w="1067823"/>
                <a:gridCol w="1190561"/>
                <a:gridCol w="2270656"/>
                <a:gridCol w="2307479"/>
                <a:gridCol w="1863857"/>
              </a:tblGrid>
              <a:tr h="370840">
                <a:tc>
                  <a:txBody>
                    <a:bodyPr/>
                    <a:lstStyle/>
                    <a:p>
                      <a:pPr algn="l" fontAlgn="b"/>
                      <a:r>
                        <a:rPr lang="en-US" sz="1800" b="0" i="0" u="none" strike="noStrike" dirty="0" smtClean="0">
                          <a:latin typeface="Verdana"/>
                        </a:rPr>
                        <a:t>Current (amps)</a:t>
                      </a:r>
                      <a:endParaRPr lang="en-US" sz="1800" b="0" i="0" u="none" strike="noStrike" dirty="0">
                        <a:latin typeface="Verdana"/>
                      </a:endParaRPr>
                    </a:p>
                  </a:txBody>
                  <a:tcPr marL="12700" marR="12700" marT="12700" marB="0" anchor="b"/>
                </a:tc>
                <a:tc>
                  <a:txBody>
                    <a:bodyPr/>
                    <a:lstStyle/>
                    <a:p>
                      <a:pPr algn="l" fontAlgn="b"/>
                      <a:r>
                        <a:rPr lang="en-US" sz="1800" b="0" i="0" u="none" strike="noStrike" dirty="0" smtClean="0">
                          <a:latin typeface="Verdana"/>
                        </a:rPr>
                        <a:t>Time (sec)</a:t>
                      </a:r>
                      <a:endParaRPr lang="en-US" sz="1800" b="0" i="0" u="none" strike="noStrike" dirty="0">
                        <a:latin typeface="Verdana"/>
                      </a:endParaRPr>
                    </a:p>
                  </a:txBody>
                  <a:tcPr marL="12700" marR="12700" marT="12700" marB="0" anchor="b"/>
                </a:tc>
                <a:tc>
                  <a:txBody>
                    <a:bodyPr/>
                    <a:lstStyle/>
                    <a:p>
                      <a:pPr algn="l" fontAlgn="b"/>
                      <a:r>
                        <a:rPr lang="en-US" sz="1800" b="0" i="0" u="none" strike="noStrike" dirty="0" smtClean="0">
                          <a:latin typeface="Verdana"/>
                        </a:rPr>
                        <a:t>Zn (65.38 g mol</a:t>
                      </a:r>
                      <a:r>
                        <a:rPr lang="en-US" sz="1800" b="0" i="0" u="none" strike="noStrike" baseline="30000" dirty="0" smtClean="0">
                          <a:latin typeface="Verdana"/>
                        </a:rPr>
                        <a:t>-1</a:t>
                      </a:r>
                      <a:r>
                        <a:rPr lang="en-US" sz="1800" b="0" i="0" u="none" strike="noStrike" dirty="0" smtClean="0">
                          <a:latin typeface="Verdana"/>
                        </a:rPr>
                        <a:t>)</a:t>
                      </a:r>
                      <a:endParaRPr lang="en-US" sz="1800" b="0" i="0" u="none" strike="noStrike" dirty="0">
                        <a:latin typeface="Verdana"/>
                      </a:endParaRPr>
                    </a:p>
                  </a:txBody>
                  <a:tcPr marL="12700" marR="12700" marT="12700" marB="0" anchor="b"/>
                </a:tc>
                <a:tc>
                  <a:txBody>
                    <a:bodyPr/>
                    <a:lstStyle/>
                    <a:p>
                      <a:pPr algn="l" fontAlgn="b"/>
                      <a:r>
                        <a:rPr lang="en-US" sz="1800" b="0" i="0" u="none" strike="noStrike" dirty="0">
                          <a:latin typeface="Verdana"/>
                        </a:rPr>
                        <a:t>Fe (</a:t>
                      </a:r>
                      <a:r>
                        <a:rPr lang="en-US" sz="1800" b="0" i="0" u="none" strike="noStrike" dirty="0" smtClean="0">
                          <a:latin typeface="Verdana"/>
                        </a:rPr>
                        <a:t>55.85 g mol</a:t>
                      </a:r>
                      <a:r>
                        <a:rPr lang="en-US" sz="1800" b="0" i="0" u="none" strike="noStrike" baseline="30000" dirty="0" smtClean="0">
                          <a:latin typeface="Verdana"/>
                        </a:rPr>
                        <a:t>-1</a:t>
                      </a:r>
                      <a:r>
                        <a:rPr lang="en-US" sz="1800" b="0" i="0" u="none" strike="noStrike" dirty="0" smtClean="0">
                          <a:latin typeface="Verdana"/>
                        </a:rPr>
                        <a:t>)</a:t>
                      </a:r>
                      <a:endParaRPr lang="en-US" sz="1800" b="0" i="0" u="none" strike="noStrike" dirty="0">
                        <a:latin typeface="Verdana"/>
                      </a:endParaRPr>
                    </a:p>
                  </a:txBody>
                  <a:tcPr marL="12700" marR="12700" marT="12700" marB="0" anchor="b"/>
                </a:tc>
                <a:tc>
                  <a:txBody>
                    <a:bodyPr/>
                    <a:lstStyle/>
                    <a:p>
                      <a:pPr algn="l" fontAlgn="b"/>
                      <a:r>
                        <a:rPr lang="en-US" sz="1800" b="0" i="0" u="none" strike="noStrike" dirty="0">
                          <a:latin typeface="Verdana"/>
                        </a:rPr>
                        <a:t>Ag (</a:t>
                      </a:r>
                      <a:r>
                        <a:rPr lang="en-US" sz="1800" b="0" i="0" u="none" strike="noStrike" dirty="0" smtClean="0">
                          <a:latin typeface="Verdana"/>
                        </a:rPr>
                        <a:t>107.87 g mol</a:t>
                      </a:r>
                      <a:r>
                        <a:rPr lang="en-US" sz="1800" b="0" i="0" u="none" strike="noStrike" baseline="30000" dirty="0" smtClean="0">
                          <a:latin typeface="Verdana"/>
                        </a:rPr>
                        <a:t>-1</a:t>
                      </a:r>
                      <a:r>
                        <a:rPr lang="en-US" sz="1800" b="0" i="0" u="none" strike="noStrike" dirty="0" smtClean="0">
                          <a:latin typeface="Verdana"/>
                        </a:rPr>
                        <a:t>)</a:t>
                      </a:r>
                      <a:endParaRPr lang="en-US" sz="1800" b="0" i="0" u="none" strike="noStrike" dirty="0">
                        <a:latin typeface="Verdana"/>
                      </a:endParaRPr>
                    </a:p>
                  </a:txBody>
                  <a:tcPr marL="12700" marR="12700" marT="12700" marB="0" anchor="b"/>
                </a:tc>
              </a:tr>
              <a:tr h="370840">
                <a:tc>
                  <a:txBody>
                    <a:bodyPr/>
                    <a:lstStyle/>
                    <a:p>
                      <a:pPr algn="l" fontAlgn="b"/>
                      <a:r>
                        <a:rPr lang="en-US" sz="1800" b="0" i="0" u="none" strike="noStrike" dirty="0">
                          <a:latin typeface="Verdana"/>
                        </a:rPr>
                        <a:t>3 </a:t>
                      </a:r>
                      <a:r>
                        <a:rPr lang="en-US" sz="1800" b="0" i="0" u="none" strike="noStrike" dirty="0" smtClean="0">
                          <a:latin typeface="Verdana"/>
                        </a:rPr>
                        <a:t>amp</a:t>
                      </a:r>
                      <a:endParaRPr lang="en-US" sz="1800" b="0" i="0" u="none" strike="noStrike" dirty="0">
                        <a:latin typeface="Verdana"/>
                      </a:endParaRPr>
                    </a:p>
                  </a:txBody>
                  <a:tcPr marL="12700" marR="12700" marT="12700" marB="0" anchor="b"/>
                </a:tc>
                <a:tc>
                  <a:txBody>
                    <a:bodyPr/>
                    <a:lstStyle/>
                    <a:p>
                      <a:pPr algn="r" fontAlgn="b"/>
                      <a:r>
                        <a:rPr lang="en-US" sz="1800" b="0" i="0" u="none" strike="noStrike" dirty="0" smtClean="0">
                          <a:latin typeface="Verdana"/>
                        </a:rPr>
                        <a:t>600</a:t>
                      </a:r>
                      <a:endParaRPr lang="en-US" sz="1800" b="0" i="0" u="none" strike="noStrike" dirty="0">
                        <a:latin typeface="Verdana"/>
                      </a:endParaRPr>
                    </a:p>
                  </a:txBody>
                  <a:tcPr marL="12700" marR="12700" marT="12700" marB="0" anchor="b"/>
                </a:tc>
                <a:tc>
                  <a:txBody>
                    <a:bodyPr/>
                    <a:lstStyle/>
                    <a:p>
                      <a:pPr algn="r" fontAlgn="b"/>
                      <a:r>
                        <a:rPr lang="en-US" sz="1800" b="0" i="0" u="none" strike="noStrike" dirty="0" smtClean="0">
                          <a:latin typeface="Verdana"/>
                        </a:rPr>
                        <a:t>0.60 g</a:t>
                      </a:r>
                      <a:endParaRPr lang="en-US" sz="1800" b="0" i="0" u="none" strike="noStrike" dirty="0">
                        <a:latin typeface="Verdana"/>
                      </a:endParaRPr>
                    </a:p>
                  </a:txBody>
                  <a:tcPr marL="12700" marR="12700" marT="12700" marB="0" anchor="b"/>
                </a:tc>
                <a:tc>
                  <a:txBody>
                    <a:bodyPr/>
                    <a:lstStyle/>
                    <a:p>
                      <a:pPr algn="r" fontAlgn="b"/>
                      <a:r>
                        <a:rPr lang="en-US" sz="1800" b="0" i="0" u="none" strike="noStrike" dirty="0" smtClean="0">
                          <a:latin typeface="Verdana"/>
                        </a:rPr>
                        <a:t>0.52 g</a:t>
                      </a:r>
                      <a:endParaRPr lang="en-US" sz="1800" b="0" i="0" u="none" strike="noStrike" dirty="0">
                        <a:latin typeface="Verdana"/>
                      </a:endParaRPr>
                    </a:p>
                  </a:txBody>
                  <a:tcPr marL="12700" marR="12700" marT="12700" marB="0" anchor="b"/>
                </a:tc>
                <a:tc>
                  <a:txBody>
                    <a:bodyPr/>
                    <a:lstStyle/>
                    <a:p>
                      <a:pPr algn="r" fontAlgn="b"/>
                      <a:r>
                        <a:rPr lang="en-US" sz="1800" b="0" i="0" u="none" strike="noStrike" dirty="0">
                          <a:latin typeface="Verdana"/>
                        </a:rPr>
                        <a:t>2.01g</a:t>
                      </a:r>
                    </a:p>
                  </a:txBody>
                  <a:tcPr marL="12700" marR="12700" marT="12700" marB="0" anchor="b"/>
                </a:tc>
              </a:tr>
              <a:tr h="370840">
                <a:tc>
                  <a:txBody>
                    <a:bodyPr/>
                    <a:lstStyle/>
                    <a:p>
                      <a:pPr algn="l" fontAlgn="b"/>
                      <a:r>
                        <a:rPr lang="en-US" sz="1800" b="0" i="0" u="none" strike="noStrike" dirty="0">
                          <a:latin typeface="Verdana"/>
                        </a:rPr>
                        <a:t>3 </a:t>
                      </a:r>
                      <a:r>
                        <a:rPr lang="en-US" sz="1800" b="0" i="0" u="none" strike="noStrike" dirty="0" smtClean="0">
                          <a:latin typeface="Verdana"/>
                        </a:rPr>
                        <a:t>amp</a:t>
                      </a:r>
                      <a:endParaRPr lang="en-US" sz="1800" b="0" i="0" u="none" strike="noStrike" dirty="0">
                        <a:latin typeface="Verdana"/>
                      </a:endParaRPr>
                    </a:p>
                  </a:txBody>
                  <a:tcPr marL="12700" marR="12700" marT="12700" marB="0" anchor="b"/>
                </a:tc>
                <a:tc>
                  <a:txBody>
                    <a:bodyPr/>
                    <a:lstStyle/>
                    <a:p>
                      <a:pPr algn="r" fontAlgn="b"/>
                      <a:r>
                        <a:rPr lang="en-US" sz="1800" b="0" i="0" u="none" strike="noStrike" dirty="0" smtClean="0">
                          <a:latin typeface="Verdana"/>
                        </a:rPr>
                        <a:t>300</a:t>
                      </a:r>
                      <a:endParaRPr lang="en-US" sz="1800" b="0" i="0" u="none" strike="noStrike" dirty="0">
                        <a:latin typeface="Verdana"/>
                      </a:endParaRPr>
                    </a:p>
                  </a:txBody>
                  <a:tcPr marL="12700" marR="12700" marT="12700" marB="0" anchor="b"/>
                </a:tc>
                <a:tc>
                  <a:txBody>
                    <a:bodyPr/>
                    <a:lstStyle/>
                    <a:p>
                      <a:pPr algn="r" fontAlgn="b"/>
                      <a:r>
                        <a:rPr lang="en-US" sz="1800" b="0" i="0" u="none" strike="noStrike" dirty="0" smtClean="0">
                          <a:latin typeface="Verdana"/>
                        </a:rPr>
                        <a:t>0.31 g</a:t>
                      </a:r>
                      <a:endParaRPr lang="en-US" sz="1800" b="0" i="0" u="none" strike="noStrike" dirty="0">
                        <a:latin typeface="Verdana"/>
                      </a:endParaRPr>
                    </a:p>
                  </a:txBody>
                  <a:tcPr marL="12700" marR="12700" marT="12700" marB="0" anchor="b"/>
                </a:tc>
                <a:tc>
                  <a:txBody>
                    <a:bodyPr/>
                    <a:lstStyle/>
                    <a:p>
                      <a:pPr algn="r" fontAlgn="b"/>
                      <a:r>
                        <a:rPr lang="en-US" sz="1800" b="0" i="0" u="none" strike="noStrike" dirty="0" smtClean="0">
                          <a:latin typeface="Verdana"/>
                        </a:rPr>
                        <a:t>0.26 g</a:t>
                      </a:r>
                      <a:endParaRPr lang="en-US" sz="1800" b="0" i="0" u="none" strike="noStrike" dirty="0">
                        <a:latin typeface="Verdana"/>
                      </a:endParaRPr>
                    </a:p>
                  </a:txBody>
                  <a:tcPr marL="12700" marR="12700" marT="12700" marB="0" anchor="b"/>
                </a:tc>
                <a:tc>
                  <a:txBody>
                    <a:bodyPr/>
                    <a:lstStyle/>
                    <a:p>
                      <a:pPr algn="r" fontAlgn="b"/>
                      <a:r>
                        <a:rPr lang="en-US" sz="1800" b="0" i="0" u="none" strike="noStrike" dirty="0" smtClean="0">
                          <a:latin typeface="Verdana"/>
                        </a:rPr>
                        <a:t>1.00 g</a:t>
                      </a:r>
                      <a:endParaRPr lang="en-US" sz="1800" b="0" i="0" u="none" strike="noStrike" dirty="0">
                        <a:latin typeface="Verdana"/>
                      </a:endParaRPr>
                    </a:p>
                  </a:txBody>
                  <a:tcPr marL="12700" marR="12700" marT="12700" marB="0" anchor="b"/>
                </a:tc>
              </a:tr>
              <a:tr h="370840">
                <a:tc>
                  <a:txBody>
                    <a:bodyPr/>
                    <a:lstStyle/>
                    <a:p>
                      <a:pPr algn="l" fontAlgn="b"/>
                      <a:r>
                        <a:rPr lang="en-US" sz="1800" b="0" i="0" u="none" strike="noStrike" dirty="0">
                          <a:latin typeface="Verdana"/>
                        </a:rPr>
                        <a:t>2 </a:t>
                      </a:r>
                      <a:r>
                        <a:rPr lang="en-US" sz="1800" b="0" i="0" u="none" strike="noStrike" dirty="0" smtClean="0">
                          <a:latin typeface="Verdana"/>
                        </a:rPr>
                        <a:t>amp</a:t>
                      </a:r>
                      <a:endParaRPr lang="en-US" sz="1800" b="0" i="0" u="none" strike="noStrike" dirty="0">
                        <a:latin typeface="Verdana"/>
                      </a:endParaRPr>
                    </a:p>
                  </a:txBody>
                  <a:tcPr marL="12700" marR="12700" marT="12700" marB="0" anchor="b"/>
                </a:tc>
                <a:tc>
                  <a:txBody>
                    <a:bodyPr/>
                    <a:lstStyle/>
                    <a:p>
                      <a:pPr algn="r" fontAlgn="b"/>
                      <a:r>
                        <a:rPr lang="en-US" sz="1800" b="0" i="0" u="none" strike="noStrike" dirty="0" smtClean="0">
                          <a:latin typeface="Verdana"/>
                        </a:rPr>
                        <a:t>600</a:t>
                      </a:r>
                      <a:endParaRPr lang="en-US" sz="1800" b="0" i="0" u="none" strike="noStrike" dirty="0">
                        <a:latin typeface="Verdana"/>
                      </a:endParaRPr>
                    </a:p>
                  </a:txBody>
                  <a:tcPr marL="12700" marR="12700" marT="12700" marB="0" anchor="b"/>
                </a:tc>
                <a:tc>
                  <a:txBody>
                    <a:bodyPr/>
                    <a:lstStyle/>
                    <a:p>
                      <a:pPr algn="r" fontAlgn="b"/>
                      <a:r>
                        <a:rPr lang="en-US" sz="1800" b="0" i="0" u="none" strike="noStrike" dirty="0" smtClean="0">
                          <a:latin typeface="Verdana"/>
                        </a:rPr>
                        <a:t>0.41 g</a:t>
                      </a:r>
                      <a:endParaRPr lang="en-US" sz="1800" b="0" i="0" u="none" strike="noStrike" dirty="0">
                        <a:latin typeface="Verdana"/>
                      </a:endParaRPr>
                    </a:p>
                  </a:txBody>
                  <a:tcPr marL="12700" marR="12700" marT="12700" marB="0" anchor="b"/>
                </a:tc>
                <a:tc>
                  <a:txBody>
                    <a:bodyPr/>
                    <a:lstStyle/>
                    <a:p>
                      <a:pPr algn="r" fontAlgn="b"/>
                      <a:r>
                        <a:rPr lang="en-US" sz="1800" b="0" i="0" u="none" strike="noStrike" dirty="0" smtClean="0">
                          <a:latin typeface="Verdana"/>
                        </a:rPr>
                        <a:t>0.35 g</a:t>
                      </a:r>
                      <a:endParaRPr lang="en-US" sz="1800" b="0" i="0" u="none" strike="noStrike" dirty="0">
                        <a:latin typeface="Verdana"/>
                      </a:endParaRPr>
                    </a:p>
                  </a:txBody>
                  <a:tcPr marL="12700" marR="12700" marT="12700" marB="0" anchor="b"/>
                </a:tc>
                <a:tc>
                  <a:txBody>
                    <a:bodyPr/>
                    <a:lstStyle/>
                    <a:p>
                      <a:pPr algn="r" fontAlgn="b"/>
                      <a:r>
                        <a:rPr lang="en-US" sz="1800" b="0" i="0" u="none" strike="noStrike" dirty="0" smtClean="0">
                          <a:latin typeface="Verdana"/>
                        </a:rPr>
                        <a:t>1.34 g</a:t>
                      </a:r>
                      <a:endParaRPr lang="en-US" sz="1800" b="0" i="0" u="none" strike="noStrike" dirty="0">
                        <a:latin typeface="Verdana"/>
                      </a:endParaRPr>
                    </a:p>
                  </a:txBody>
                  <a:tcPr marL="12700" marR="12700" marT="12700" marB="0" anchor="b"/>
                </a:tc>
              </a:tr>
            </a:tbl>
          </a:graphicData>
        </a:graphic>
      </p:graphicFrame>
      <p:sp>
        <p:nvSpPr>
          <p:cNvPr id="6" name="TextBox 5"/>
          <p:cNvSpPr txBox="1"/>
          <p:nvPr/>
        </p:nvSpPr>
        <p:spPr>
          <a:xfrm>
            <a:off x="1029666" y="4454895"/>
            <a:ext cx="6728074" cy="830997"/>
          </a:xfrm>
          <a:prstGeom prst="rect">
            <a:avLst/>
          </a:prstGeom>
          <a:noFill/>
        </p:spPr>
        <p:txBody>
          <a:bodyPr wrap="none" rtlCol="0">
            <a:spAutoFit/>
          </a:bodyPr>
          <a:lstStyle/>
          <a:p>
            <a:r>
              <a:rPr lang="en-US" sz="2400" dirty="0" smtClean="0"/>
              <a:t>How does the amount in grams of the metal depend </a:t>
            </a:r>
          </a:p>
          <a:p>
            <a:r>
              <a:rPr lang="en-US" sz="2400" dirty="0" smtClean="0"/>
              <a:t>on current and time?</a:t>
            </a:r>
            <a:endParaRPr lang="en-US" sz="2400"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Proportionalities </a:t>
            </a:r>
            <a:endParaRPr lang="en-US" dirty="0"/>
          </a:p>
        </p:txBody>
      </p:sp>
      <p:sp>
        <p:nvSpPr>
          <p:cNvPr id="3" name="Content Placeholder 2"/>
          <p:cNvSpPr>
            <a:spLocks noGrp="1"/>
          </p:cNvSpPr>
          <p:nvPr>
            <p:ph idx="1"/>
          </p:nvPr>
        </p:nvSpPr>
        <p:spPr/>
        <p:txBody>
          <a:bodyPr/>
          <a:lstStyle/>
          <a:p>
            <a:pPr>
              <a:buNone/>
            </a:pPr>
            <a:r>
              <a:rPr lang="en-US" dirty="0" smtClean="0"/>
              <a:t>Time vs. Amount: </a:t>
            </a:r>
          </a:p>
          <a:p>
            <a:pPr>
              <a:buNone/>
            </a:pPr>
            <a:r>
              <a:rPr lang="en-US" dirty="0" smtClean="0"/>
              <a:t>Current vs. Amount: </a:t>
            </a:r>
          </a:p>
          <a:p>
            <a:pPr>
              <a:buNone/>
            </a:pPr>
            <a:endParaRPr lang="en-US" dirty="0"/>
          </a:p>
          <a:p>
            <a:pPr>
              <a:buNone/>
            </a:pPr>
            <a:endParaRPr lang="en-US" dirty="0" smtClean="0"/>
          </a:p>
        </p:txBody>
      </p:sp>
    </p:spTree>
    <p:extLst>
      <p:ext uri="{BB962C8B-B14F-4D97-AF65-F5344CB8AC3E}">
        <p14:creationId xmlns:p14="http://schemas.microsoft.com/office/powerpoint/2010/main" val="70031832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Amount</a:t>
            </a:r>
            <a:endParaRPr lang="en-US" dirty="0"/>
          </a:p>
        </p:txBody>
      </p:sp>
      <p:sp>
        <p:nvSpPr>
          <p:cNvPr id="3" name="Content Placeholder 2"/>
          <p:cNvSpPr>
            <a:spLocks noGrp="1"/>
          </p:cNvSpPr>
          <p:nvPr>
            <p:ph idx="1"/>
          </p:nvPr>
        </p:nvSpPr>
        <p:spPr>
          <a:xfrm>
            <a:off x="0" y="1600200"/>
            <a:ext cx="8686800" cy="4525963"/>
          </a:xfrm>
        </p:spPr>
        <p:txBody>
          <a:bodyPr/>
          <a:lstStyle/>
          <a:p>
            <a:pPr>
              <a:buNone/>
            </a:pPr>
            <a:r>
              <a:rPr lang="en-US" dirty="0" smtClean="0"/>
              <a:t>Observe the particulate level representation at the cathode and the anode for the silver/silver and the iron/iron system.</a:t>
            </a:r>
            <a:r>
              <a:rPr lang="en-US" dirty="0" smtClean="0">
                <a:hlinkClick r:id="rId3"/>
              </a:rPr>
              <a:t> </a:t>
            </a:r>
            <a:r>
              <a:rPr lang="en-US" dirty="0">
                <a:hlinkClick r:id="rId4"/>
              </a:rPr>
              <a:t>Electrolysis Simulation</a:t>
            </a:r>
            <a:endParaRPr lang="en-US" dirty="0"/>
          </a:p>
          <a:p>
            <a:pPr>
              <a:buNone/>
            </a:pPr>
            <a:endParaRPr lang="en-US" dirty="0"/>
          </a:p>
          <a:p>
            <a:pPr>
              <a:buNone/>
            </a:pPr>
            <a:endParaRPr lang="en-US" dirty="0" smtClean="0"/>
          </a:p>
          <a:p>
            <a:pPr>
              <a:buNone/>
            </a:pPr>
            <a:endParaRPr lang="en-US" dirty="0"/>
          </a:p>
          <a:p>
            <a:pPr>
              <a:buNone/>
            </a:pPr>
            <a:r>
              <a:rPr lang="en-US" dirty="0" smtClean="0"/>
              <a:t>How are the animations the same and different?</a:t>
            </a:r>
            <a:endParaRPr lang="en-US" dirty="0"/>
          </a:p>
        </p:txBody>
      </p:sp>
    </p:spTree>
    <p:extLst>
      <p:ext uri="{BB962C8B-B14F-4D97-AF65-F5344CB8AC3E}">
        <p14:creationId xmlns:p14="http://schemas.microsoft.com/office/powerpoint/2010/main" val="422443971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From BCE 6.3</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990283335"/>
              </p:ext>
            </p:extLst>
          </p:nvPr>
        </p:nvGraphicFramePr>
        <p:xfrm>
          <a:off x="296739" y="1801993"/>
          <a:ext cx="8581679" cy="1673860"/>
        </p:xfrm>
        <a:graphic>
          <a:graphicData uri="http://schemas.openxmlformats.org/drawingml/2006/table">
            <a:tbl>
              <a:tblPr firstRow="1" bandRow="1">
                <a:tableStyleId>{5C22544A-7EE6-4342-B048-85BDC9FD1C3A}</a:tableStyleId>
              </a:tblPr>
              <a:tblGrid>
                <a:gridCol w="1056389"/>
                <a:gridCol w="854607"/>
                <a:gridCol w="2409518"/>
                <a:gridCol w="2136518"/>
                <a:gridCol w="2124647"/>
              </a:tblGrid>
              <a:tr h="370840">
                <a:tc>
                  <a:txBody>
                    <a:bodyPr/>
                    <a:lstStyle/>
                    <a:p>
                      <a:pPr algn="l" fontAlgn="b"/>
                      <a:r>
                        <a:rPr lang="en-US" sz="1800" b="0" i="0" u="none" strike="noStrike" dirty="0" smtClean="0">
                          <a:latin typeface="Verdana"/>
                        </a:rPr>
                        <a:t>Current (amps)</a:t>
                      </a:r>
                      <a:endParaRPr lang="en-US" sz="1800" b="0" i="0" u="none" strike="noStrike" dirty="0">
                        <a:latin typeface="Verdana"/>
                      </a:endParaRPr>
                    </a:p>
                  </a:txBody>
                  <a:tcPr marL="12700" marR="12700" marT="12700" marB="0" anchor="b"/>
                </a:tc>
                <a:tc>
                  <a:txBody>
                    <a:bodyPr/>
                    <a:lstStyle/>
                    <a:p>
                      <a:pPr algn="l" fontAlgn="b"/>
                      <a:r>
                        <a:rPr lang="en-US" sz="1800" b="0" i="0" u="none" strike="noStrike" dirty="0" smtClean="0">
                          <a:latin typeface="Verdana"/>
                        </a:rPr>
                        <a:t>Time (sec)</a:t>
                      </a:r>
                      <a:endParaRPr lang="en-US" sz="1800" b="0" i="0" u="none" strike="noStrike" dirty="0">
                        <a:latin typeface="Verdana"/>
                      </a:endParaRPr>
                    </a:p>
                  </a:txBody>
                  <a:tcPr marL="12700" marR="12700" marT="12700" marB="0" anchor="b"/>
                </a:tc>
                <a:tc>
                  <a:txBody>
                    <a:bodyPr/>
                    <a:lstStyle/>
                    <a:p>
                      <a:pPr algn="l" fontAlgn="b"/>
                      <a:r>
                        <a:rPr lang="en-US" sz="1800" b="0" i="0" u="none" strike="noStrike" dirty="0" smtClean="0">
                          <a:latin typeface="Verdana"/>
                        </a:rPr>
                        <a:t>Zn (65.38 g mol</a:t>
                      </a:r>
                      <a:r>
                        <a:rPr lang="en-US" sz="1800" b="0" i="0" u="none" strike="noStrike" baseline="30000" dirty="0" smtClean="0">
                          <a:latin typeface="Verdana"/>
                        </a:rPr>
                        <a:t>-1</a:t>
                      </a:r>
                      <a:r>
                        <a:rPr lang="en-US" sz="1800" b="0" i="0" u="none" strike="noStrike" dirty="0" smtClean="0">
                          <a:latin typeface="Verdana"/>
                        </a:rPr>
                        <a:t>)</a:t>
                      </a:r>
                      <a:endParaRPr lang="en-US" sz="1800" b="0" i="0" u="none" strike="noStrike" dirty="0">
                        <a:latin typeface="Verdana"/>
                      </a:endParaRPr>
                    </a:p>
                  </a:txBody>
                  <a:tcPr marL="12700" marR="12700" marT="12700" marB="0" anchor="b"/>
                </a:tc>
                <a:tc>
                  <a:txBody>
                    <a:bodyPr/>
                    <a:lstStyle/>
                    <a:p>
                      <a:pPr algn="l" fontAlgn="b"/>
                      <a:r>
                        <a:rPr lang="en-US" sz="1800" b="0" i="0" u="none" strike="noStrike" dirty="0">
                          <a:latin typeface="Verdana"/>
                        </a:rPr>
                        <a:t>Fe (</a:t>
                      </a:r>
                      <a:r>
                        <a:rPr lang="en-US" sz="1800" b="0" i="0" u="none" strike="noStrike" dirty="0" smtClean="0">
                          <a:latin typeface="Verdana"/>
                        </a:rPr>
                        <a:t>55.85 g mol</a:t>
                      </a:r>
                      <a:r>
                        <a:rPr lang="en-US" sz="1800" b="0" i="0" u="none" strike="noStrike" baseline="30000" dirty="0" smtClean="0">
                          <a:latin typeface="Verdana"/>
                        </a:rPr>
                        <a:t>-1</a:t>
                      </a:r>
                      <a:r>
                        <a:rPr lang="en-US" sz="1800" b="0" i="0" u="none" strike="noStrike" dirty="0" smtClean="0">
                          <a:latin typeface="Verdana"/>
                        </a:rPr>
                        <a:t>)</a:t>
                      </a:r>
                      <a:endParaRPr lang="en-US" sz="1800" b="0" i="0" u="none" strike="noStrike" dirty="0">
                        <a:latin typeface="Verdana"/>
                      </a:endParaRPr>
                    </a:p>
                  </a:txBody>
                  <a:tcPr marL="12700" marR="12700" marT="12700" marB="0" anchor="b"/>
                </a:tc>
                <a:tc>
                  <a:txBody>
                    <a:bodyPr/>
                    <a:lstStyle/>
                    <a:p>
                      <a:pPr algn="l" fontAlgn="b"/>
                      <a:r>
                        <a:rPr lang="en-US" sz="1800" b="0" i="0" u="none" strike="noStrike" dirty="0">
                          <a:latin typeface="Verdana"/>
                        </a:rPr>
                        <a:t>Ag (</a:t>
                      </a:r>
                      <a:r>
                        <a:rPr lang="en-US" sz="1800" b="0" i="0" u="none" strike="noStrike" dirty="0" smtClean="0">
                          <a:latin typeface="Verdana"/>
                        </a:rPr>
                        <a:t>107.87 g mol</a:t>
                      </a:r>
                      <a:r>
                        <a:rPr lang="en-US" sz="1800" b="0" i="0" u="none" strike="noStrike" baseline="30000" dirty="0" smtClean="0">
                          <a:latin typeface="Verdana"/>
                        </a:rPr>
                        <a:t>-1</a:t>
                      </a:r>
                      <a:r>
                        <a:rPr lang="en-US" sz="1800" b="0" i="0" u="none" strike="noStrike" dirty="0" smtClean="0">
                          <a:latin typeface="Verdana"/>
                        </a:rPr>
                        <a:t>)</a:t>
                      </a:r>
                      <a:endParaRPr lang="en-US" sz="1800" b="0" i="0" u="none" strike="noStrike" dirty="0">
                        <a:latin typeface="Verdana"/>
                      </a:endParaRPr>
                    </a:p>
                  </a:txBody>
                  <a:tcPr marL="12700" marR="12700" marT="12700" marB="0" anchor="b"/>
                </a:tc>
              </a:tr>
              <a:tr h="370840">
                <a:tc>
                  <a:txBody>
                    <a:bodyPr/>
                    <a:lstStyle/>
                    <a:p>
                      <a:pPr algn="l" fontAlgn="b"/>
                      <a:r>
                        <a:rPr lang="en-US" sz="1800" b="0" i="0" u="none" strike="noStrike" dirty="0">
                          <a:latin typeface="Verdana"/>
                        </a:rPr>
                        <a:t>3 </a:t>
                      </a:r>
                      <a:r>
                        <a:rPr lang="en-US" sz="1800" b="0" i="0" u="none" strike="noStrike" dirty="0" smtClean="0">
                          <a:latin typeface="Verdana"/>
                        </a:rPr>
                        <a:t>amp</a:t>
                      </a:r>
                      <a:endParaRPr lang="en-US" sz="1800" b="0" i="0" u="none" strike="noStrike" dirty="0">
                        <a:latin typeface="Verdana"/>
                      </a:endParaRPr>
                    </a:p>
                  </a:txBody>
                  <a:tcPr marL="12700" marR="12700" marT="12700" marB="0" anchor="b"/>
                </a:tc>
                <a:tc>
                  <a:txBody>
                    <a:bodyPr/>
                    <a:lstStyle/>
                    <a:p>
                      <a:pPr algn="r" fontAlgn="b"/>
                      <a:r>
                        <a:rPr lang="en-US" sz="1800" b="0" i="0" u="none" strike="noStrike" dirty="0" smtClean="0">
                          <a:latin typeface="Verdana"/>
                        </a:rPr>
                        <a:t>600</a:t>
                      </a:r>
                      <a:endParaRPr lang="en-US" sz="1800" b="0" i="0" u="none" strike="noStrike" dirty="0">
                        <a:latin typeface="Verdana"/>
                      </a:endParaRPr>
                    </a:p>
                  </a:txBody>
                  <a:tcPr marL="12700" marR="12700" marT="12700" marB="0" anchor="b"/>
                </a:tc>
                <a:tc>
                  <a:txBody>
                    <a:bodyPr/>
                    <a:lstStyle/>
                    <a:p>
                      <a:pPr algn="r" fontAlgn="b"/>
                      <a:r>
                        <a:rPr lang="en-US" sz="1800" b="0" i="0" u="none" strike="noStrike" dirty="0" smtClean="0">
                          <a:latin typeface="Verdana"/>
                        </a:rPr>
                        <a:t>0.00933 </a:t>
                      </a:r>
                      <a:r>
                        <a:rPr lang="en-US" sz="1800" b="0" i="0" u="none" strike="noStrike" dirty="0" err="1" smtClean="0">
                          <a:latin typeface="Verdana"/>
                        </a:rPr>
                        <a:t>mol</a:t>
                      </a:r>
                      <a:endParaRPr lang="en-US" sz="1800" b="0" i="0" u="none" strike="noStrike" dirty="0">
                        <a:latin typeface="Verdana"/>
                      </a:endParaRPr>
                    </a:p>
                  </a:txBody>
                  <a:tcPr marL="12700" marR="12700" marT="12700" marB="0" anchor="b"/>
                </a:tc>
                <a:tc>
                  <a:txBody>
                    <a:bodyPr/>
                    <a:lstStyle/>
                    <a:p>
                      <a:pPr algn="r" fontAlgn="b"/>
                      <a:r>
                        <a:rPr lang="en-US" sz="1800" b="0" i="0" u="none" strike="noStrike" dirty="0" smtClean="0">
                          <a:latin typeface="Verdana"/>
                        </a:rPr>
                        <a:t>0.00931 </a:t>
                      </a:r>
                      <a:r>
                        <a:rPr lang="en-US" sz="1800" b="0" i="0" u="none" strike="noStrike" dirty="0" err="1" smtClean="0">
                          <a:latin typeface="Verdana"/>
                        </a:rPr>
                        <a:t>mol</a:t>
                      </a:r>
                      <a:endParaRPr lang="en-US" sz="1800" b="0" i="0" u="none" strike="noStrike" dirty="0">
                        <a:latin typeface="Verdana"/>
                      </a:endParaRPr>
                    </a:p>
                  </a:txBody>
                  <a:tcPr marL="12700" marR="12700" marT="12700" marB="0" anchor="b"/>
                </a:tc>
                <a:tc>
                  <a:txBody>
                    <a:bodyPr/>
                    <a:lstStyle/>
                    <a:p>
                      <a:pPr algn="r" fontAlgn="b"/>
                      <a:r>
                        <a:rPr lang="en-US" sz="1800" b="0" i="0" u="none" strike="noStrike" dirty="0" smtClean="0">
                          <a:latin typeface="Verdana"/>
                        </a:rPr>
                        <a:t>0.0186 </a:t>
                      </a:r>
                      <a:r>
                        <a:rPr lang="en-US" sz="1800" b="0" i="0" u="none" strike="noStrike" dirty="0" err="1" smtClean="0">
                          <a:latin typeface="Verdana"/>
                        </a:rPr>
                        <a:t>mol</a:t>
                      </a:r>
                      <a:endParaRPr lang="en-US" sz="1800" b="0" i="0" u="none" strike="noStrike" dirty="0">
                        <a:latin typeface="Verdana"/>
                      </a:endParaRPr>
                    </a:p>
                  </a:txBody>
                  <a:tcPr marL="12700" marR="12700" marT="12700" marB="0" anchor="b"/>
                </a:tc>
              </a:tr>
              <a:tr h="370840">
                <a:tc>
                  <a:txBody>
                    <a:bodyPr/>
                    <a:lstStyle/>
                    <a:p>
                      <a:pPr algn="l" fontAlgn="b"/>
                      <a:r>
                        <a:rPr lang="en-US" sz="1800" b="0" i="0" u="none" strike="noStrike" dirty="0">
                          <a:latin typeface="Verdana"/>
                        </a:rPr>
                        <a:t>3 </a:t>
                      </a:r>
                      <a:r>
                        <a:rPr lang="en-US" sz="1800" b="0" i="0" u="none" strike="noStrike" dirty="0" smtClean="0">
                          <a:latin typeface="Verdana"/>
                        </a:rPr>
                        <a:t>amp</a:t>
                      </a:r>
                      <a:endParaRPr lang="en-US" sz="1800" b="0" i="0" u="none" strike="noStrike" dirty="0">
                        <a:latin typeface="Verdana"/>
                      </a:endParaRPr>
                    </a:p>
                  </a:txBody>
                  <a:tcPr marL="12700" marR="12700" marT="12700" marB="0" anchor="b"/>
                </a:tc>
                <a:tc>
                  <a:txBody>
                    <a:bodyPr/>
                    <a:lstStyle/>
                    <a:p>
                      <a:pPr algn="r" fontAlgn="b"/>
                      <a:r>
                        <a:rPr lang="en-US" sz="1800" b="0" i="0" u="none" strike="noStrike" dirty="0" smtClean="0">
                          <a:latin typeface="Verdana"/>
                        </a:rPr>
                        <a:t>300</a:t>
                      </a:r>
                      <a:endParaRPr lang="en-US" sz="1800" b="0" i="0" u="none" strike="noStrike" dirty="0">
                        <a:latin typeface="Verdana"/>
                      </a:endParaRPr>
                    </a:p>
                  </a:txBody>
                  <a:tcPr marL="12700" marR="12700" marT="12700" marB="0" anchor="b"/>
                </a:tc>
                <a:tc>
                  <a:txBody>
                    <a:bodyPr/>
                    <a:lstStyle/>
                    <a:p>
                      <a:pPr algn="r" fontAlgn="b"/>
                      <a:r>
                        <a:rPr lang="en-US" sz="1800" b="0" i="0" u="none" strike="noStrike" dirty="0" smtClean="0">
                          <a:latin typeface="Verdana"/>
                        </a:rPr>
                        <a:t>0.00459 </a:t>
                      </a:r>
                      <a:r>
                        <a:rPr lang="en-US" sz="1800" b="0" i="0" u="none" strike="noStrike" dirty="0" err="1" smtClean="0">
                          <a:latin typeface="Verdana"/>
                        </a:rPr>
                        <a:t>mol</a:t>
                      </a:r>
                      <a:endParaRPr lang="en-US" sz="1800" b="0" i="0" u="none" strike="noStrike" dirty="0">
                        <a:latin typeface="Verdana"/>
                      </a:endParaRPr>
                    </a:p>
                  </a:txBody>
                  <a:tcPr marL="12700" marR="12700" marT="12700" marB="0" anchor="b"/>
                </a:tc>
                <a:tc>
                  <a:txBody>
                    <a:bodyPr/>
                    <a:lstStyle/>
                    <a:p>
                      <a:pPr algn="r" fontAlgn="b"/>
                      <a:r>
                        <a:rPr lang="en-US" sz="1800" b="0" i="0" u="none" strike="noStrike" dirty="0" smtClean="0">
                          <a:latin typeface="Verdana"/>
                        </a:rPr>
                        <a:t>0.00466 </a:t>
                      </a:r>
                      <a:r>
                        <a:rPr lang="en-US" sz="1800" b="0" i="0" u="none" strike="noStrike" dirty="0" err="1" smtClean="0">
                          <a:latin typeface="Verdana"/>
                        </a:rPr>
                        <a:t>mol</a:t>
                      </a:r>
                      <a:endParaRPr lang="en-US" sz="1800" b="0" i="0" u="none" strike="noStrike" dirty="0">
                        <a:latin typeface="Verdana"/>
                      </a:endParaRPr>
                    </a:p>
                  </a:txBody>
                  <a:tcPr marL="12700" marR="12700" marT="12700" marB="0" anchor="b"/>
                </a:tc>
                <a:tc>
                  <a:txBody>
                    <a:bodyPr/>
                    <a:lstStyle/>
                    <a:p>
                      <a:pPr algn="r" fontAlgn="b"/>
                      <a:r>
                        <a:rPr lang="en-US" sz="1800" b="0" i="0" u="none" strike="noStrike" dirty="0" smtClean="0">
                          <a:latin typeface="Verdana"/>
                        </a:rPr>
                        <a:t>0.00927 </a:t>
                      </a:r>
                      <a:r>
                        <a:rPr lang="en-US" sz="1800" b="0" i="0" u="none" strike="noStrike" dirty="0" err="1" smtClean="0">
                          <a:latin typeface="Verdana"/>
                        </a:rPr>
                        <a:t>mol</a:t>
                      </a:r>
                      <a:endParaRPr lang="en-US" sz="1800" b="0" i="0" u="none" strike="noStrike" dirty="0">
                        <a:latin typeface="Verdana"/>
                      </a:endParaRPr>
                    </a:p>
                  </a:txBody>
                  <a:tcPr marL="12700" marR="12700" marT="12700" marB="0" anchor="b"/>
                </a:tc>
              </a:tr>
              <a:tr h="370840">
                <a:tc>
                  <a:txBody>
                    <a:bodyPr/>
                    <a:lstStyle/>
                    <a:p>
                      <a:pPr algn="l" fontAlgn="b"/>
                      <a:r>
                        <a:rPr lang="en-US" sz="1800" b="0" i="0" u="none" strike="noStrike" dirty="0">
                          <a:latin typeface="Verdana"/>
                        </a:rPr>
                        <a:t>2 </a:t>
                      </a:r>
                      <a:r>
                        <a:rPr lang="en-US" sz="1800" b="0" i="0" u="none" strike="noStrike" dirty="0" smtClean="0">
                          <a:latin typeface="Verdana"/>
                        </a:rPr>
                        <a:t>amp</a:t>
                      </a:r>
                      <a:endParaRPr lang="en-US" sz="1800" b="0" i="0" u="none" strike="noStrike" dirty="0">
                        <a:latin typeface="Verdana"/>
                      </a:endParaRPr>
                    </a:p>
                  </a:txBody>
                  <a:tcPr marL="12700" marR="12700" marT="12700" marB="0" anchor="b"/>
                </a:tc>
                <a:tc>
                  <a:txBody>
                    <a:bodyPr/>
                    <a:lstStyle/>
                    <a:p>
                      <a:pPr algn="r" fontAlgn="b"/>
                      <a:r>
                        <a:rPr lang="en-US" sz="1800" b="0" i="0" u="none" strike="noStrike" dirty="0" smtClean="0">
                          <a:latin typeface="Verdana"/>
                        </a:rPr>
                        <a:t>600</a:t>
                      </a:r>
                      <a:endParaRPr lang="en-US" sz="1800" b="0" i="0" u="none" strike="noStrike" dirty="0">
                        <a:latin typeface="Verdana"/>
                      </a:endParaRPr>
                    </a:p>
                  </a:txBody>
                  <a:tcPr marL="12700" marR="12700" marT="12700" marB="0" anchor="b"/>
                </a:tc>
                <a:tc>
                  <a:txBody>
                    <a:bodyPr/>
                    <a:lstStyle/>
                    <a:p>
                      <a:pPr algn="r" fontAlgn="b"/>
                      <a:r>
                        <a:rPr lang="en-US" sz="1800" b="0" i="0" u="none" strike="noStrike" dirty="0" smtClean="0">
                          <a:latin typeface="Verdana"/>
                        </a:rPr>
                        <a:t>0.00627 </a:t>
                      </a:r>
                      <a:r>
                        <a:rPr lang="en-US" sz="1800" b="0" i="0" u="none" strike="noStrike" dirty="0" err="1" smtClean="0">
                          <a:latin typeface="Verdana"/>
                        </a:rPr>
                        <a:t>mol</a:t>
                      </a:r>
                      <a:endParaRPr lang="en-US" sz="1800" b="0" i="0" u="none" strike="noStrike" dirty="0">
                        <a:latin typeface="Verdana"/>
                      </a:endParaRPr>
                    </a:p>
                  </a:txBody>
                  <a:tcPr marL="12700" marR="12700" marT="12700" marB="0" anchor="b"/>
                </a:tc>
                <a:tc>
                  <a:txBody>
                    <a:bodyPr/>
                    <a:lstStyle/>
                    <a:p>
                      <a:pPr algn="r" fontAlgn="b"/>
                      <a:r>
                        <a:rPr lang="en-US" sz="1800" b="0" i="0" u="none" strike="noStrike" dirty="0" smtClean="0">
                          <a:latin typeface="Verdana"/>
                        </a:rPr>
                        <a:t>0.00627 </a:t>
                      </a:r>
                      <a:r>
                        <a:rPr lang="en-US" sz="1800" b="0" i="0" u="none" strike="noStrike" dirty="0" err="1" smtClean="0">
                          <a:latin typeface="Verdana"/>
                        </a:rPr>
                        <a:t>mol</a:t>
                      </a:r>
                      <a:endParaRPr lang="en-US" sz="1800" b="0" i="0" u="none" strike="noStrike" dirty="0">
                        <a:latin typeface="Verdana"/>
                      </a:endParaRPr>
                    </a:p>
                  </a:txBody>
                  <a:tcPr marL="12700" marR="12700" marT="12700" marB="0" anchor="b"/>
                </a:tc>
                <a:tc>
                  <a:txBody>
                    <a:bodyPr/>
                    <a:lstStyle/>
                    <a:p>
                      <a:pPr algn="r" fontAlgn="b"/>
                      <a:r>
                        <a:rPr lang="en-US" sz="1800" b="0" i="0" u="none" strike="noStrike" dirty="0" smtClean="0">
                          <a:latin typeface="Verdana"/>
                        </a:rPr>
                        <a:t>0.0124 </a:t>
                      </a:r>
                      <a:r>
                        <a:rPr lang="en-US" sz="1800" b="0" i="0" u="none" strike="noStrike" dirty="0" err="1" smtClean="0">
                          <a:latin typeface="Verdana"/>
                        </a:rPr>
                        <a:t>mol</a:t>
                      </a:r>
                      <a:endParaRPr lang="en-US" sz="1800" b="0" i="0" u="none" strike="noStrike" dirty="0">
                        <a:latin typeface="Verdana"/>
                      </a:endParaRPr>
                    </a:p>
                  </a:txBody>
                  <a:tcPr marL="12700" marR="12700" marT="12700" marB="0" anchor="b"/>
                </a:tc>
              </a:tr>
            </a:tbl>
          </a:graphicData>
        </a:graphic>
      </p:graphicFrame>
    </p:spTree>
    <p:extLst>
      <p:ext uri="{BB962C8B-B14F-4D97-AF65-F5344CB8AC3E}">
        <p14:creationId xmlns:p14="http://schemas.microsoft.com/office/powerpoint/2010/main" val="90134275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Proportionalities </a:t>
            </a:r>
            <a:endParaRPr lang="en-US" dirty="0"/>
          </a:p>
        </p:txBody>
      </p:sp>
      <p:sp>
        <p:nvSpPr>
          <p:cNvPr id="3" name="Content Placeholder 2"/>
          <p:cNvSpPr>
            <a:spLocks noGrp="1"/>
          </p:cNvSpPr>
          <p:nvPr>
            <p:ph idx="1"/>
          </p:nvPr>
        </p:nvSpPr>
        <p:spPr>
          <a:xfrm>
            <a:off x="0" y="1600200"/>
            <a:ext cx="9144000" cy="4525963"/>
          </a:xfrm>
        </p:spPr>
        <p:txBody>
          <a:bodyPr/>
          <a:lstStyle/>
          <a:p>
            <a:pPr marL="0" indent="0">
              <a:buNone/>
            </a:pPr>
            <a:r>
              <a:rPr lang="en-US" dirty="0"/>
              <a:t>What is the new proportionality equation that represents the </a:t>
            </a:r>
            <a:r>
              <a:rPr lang="en-US" dirty="0" smtClean="0"/>
              <a:t>relationships between amount, the number of electrons transferred, time and current?</a:t>
            </a:r>
          </a:p>
          <a:p>
            <a:pPr marL="0" indent="0">
              <a:buNone/>
            </a:pPr>
            <a:endParaRPr lang="en-US" dirty="0"/>
          </a:p>
          <a:p>
            <a:pPr>
              <a:buNone/>
            </a:pPr>
            <a:endParaRPr lang="en-US" dirty="0" smtClean="0"/>
          </a:p>
        </p:txBody>
      </p:sp>
    </p:spTree>
    <p:extLst>
      <p:ext uri="{BB962C8B-B14F-4D97-AF65-F5344CB8AC3E}">
        <p14:creationId xmlns:p14="http://schemas.microsoft.com/office/powerpoint/2010/main" val="150208751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Proportionalities </a:t>
            </a:r>
            <a:endParaRPr lang="en-US" dirty="0"/>
          </a:p>
        </p:txBody>
      </p:sp>
      <p:sp>
        <p:nvSpPr>
          <p:cNvPr id="3" name="Content Placeholder 2"/>
          <p:cNvSpPr>
            <a:spLocks noGrp="1"/>
          </p:cNvSpPr>
          <p:nvPr>
            <p:ph idx="1"/>
          </p:nvPr>
        </p:nvSpPr>
        <p:spPr>
          <a:xfrm>
            <a:off x="0" y="1600200"/>
            <a:ext cx="9144000" cy="4525963"/>
          </a:xfrm>
        </p:spPr>
        <p:txBody>
          <a:bodyPr>
            <a:normAutofit/>
          </a:bodyPr>
          <a:lstStyle/>
          <a:p>
            <a:pPr>
              <a:buNone/>
            </a:pPr>
            <a:r>
              <a:rPr lang="en-US" dirty="0" smtClean="0"/>
              <a:t>amount α (current </a:t>
            </a:r>
            <a:r>
              <a:rPr lang="en-US" dirty="0"/>
              <a:t>* </a:t>
            </a:r>
            <a:r>
              <a:rPr lang="en-US" dirty="0" smtClean="0"/>
              <a:t>time)/charge</a:t>
            </a:r>
          </a:p>
          <a:p>
            <a:pPr>
              <a:buNone/>
            </a:pPr>
            <a:endParaRPr lang="en-US" dirty="0" smtClean="0"/>
          </a:p>
          <a:p>
            <a:pPr>
              <a:buNone/>
            </a:pPr>
            <a:r>
              <a:rPr lang="en-US" dirty="0" smtClean="0"/>
              <a:t>To make this an equality find the value of the proportionality constant?</a:t>
            </a:r>
          </a:p>
          <a:p>
            <a:pPr>
              <a:buNone/>
            </a:pPr>
            <a:endParaRPr lang="en-US" dirty="0"/>
          </a:p>
        </p:txBody>
      </p:sp>
    </p:spTree>
    <p:extLst>
      <p:ext uri="{BB962C8B-B14F-4D97-AF65-F5344CB8AC3E}">
        <p14:creationId xmlns:p14="http://schemas.microsoft.com/office/powerpoint/2010/main" val="370658003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11810</TotalTime>
  <Words>1324</Words>
  <Application>Microsoft Macintosh PowerPoint</Application>
  <PresentationFormat>On-screen Show (4:3)</PresentationFormat>
  <Paragraphs>186</Paragraphs>
  <Slides>16</Slides>
  <Notes>9</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DCI 6.3 – Electrolysis </vt:lpstr>
      <vt:lpstr>Observations from the BCE 6.3</vt:lpstr>
      <vt:lpstr>Summarize the BCE Experiments</vt:lpstr>
      <vt:lpstr>Data From BCE 6.3</vt:lpstr>
      <vt:lpstr>Proportionalities </vt:lpstr>
      <vt:lpstr>Amount</vt:lpstr>
      <vt:lpstr>Data From BCE 6.3</vt:lpstr>
      <vt:lpstr>Proportionalities </vt:lpstr>
      <vt:lpstr>Proportionalities </vt:lpstr>
      <vt:lpstr>Proportionalities </vt:lpstr>
      <vt:lpstr>Summary Page</vt:lpstr>
      <vt:lpstr>Clicker Questions</vt:lpstr>
      <vt:lpstr>Application/Clicker Question</vt:lpstr>
      <vt:lpstr>Clicker Question</vt:lpstr>
      <vt:lpstr>Variables</vt:lpstr>
      <vt:lpstr>Proportionalities </vt:lpstr>
    </vt:vector>
  </TitlesOfParts>
  <Company>University of Oklahoma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DCI 6.3 – Electrolysis </dc:title>
  <dc:creator>Michael Abraham</dc:creator>
  <cp:lastModifiedBy>John Gelder</cp:lastModifiedBy>
  <cp:revision>68</cp:revision>
  <dcterms:created xsi:type="dcterms:W3CDTF">2012-11-28T16:24:57Z</dcterms:created>
  <dcterms:modified xsi:type="dcterms:W3CDTF">2013-02-19T20:33:43Z</dcterms:modified>
</cp:coreProperties>
</file>